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
  </p:handoutMasterIdLst>
  <p:sldIdLst>
    <p:sldId id="256" r:id="rId2"/>
  </p:sldIdLst>
  <p:sldSz cx="7772400" cy="10058400"/>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1F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1" d="100"/>
          <a:sy n="61" d="100"/>
        </p:scale>
        <p:origin x="1728" y="72"/>
      </p:cViewPr>
      <p:guideLst/>
    </p:cSldViewPr>
  </p:slideViewPr>
  <p:notesTextViewPr>
    <p:cViewPr>
      <p:scale>
        <a:sx n="1" d="1"/>
        <a:sy n="1" d="1"/>
      </p:scale>
      <p:origin x="0" y="0"/>
    </p:cViewPr>
  </p:notesTextViewPr>
  <p:notesViewPr>
    <p:cSldViewPr snapToGrid="0">
      <p:cViewPr varScale="1">
        <p:scale>
          <a:sx n="67" d="100"/>
          <a:sy n="67" d="100"/>
        </p:scale>
        <p:origin x="2376" y="84"/>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2611"/>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sz="quarter" idx="1"/>
          </p:nvPr>
        </p:nvSpPr>
        <p:spPr>
          <a:xfrm>
            <a:off x="3927775" y="0"/>
            <a:ext cx="3004820" cy="462611"/>
          </a:xfrm>
          <a:prstGeom prst="rect">
            <a:avLst/>
          </a:prstGeom>
        </p:spPr>
        <p:txBody>
          <a:bodyPr vert="horz" lIns="92309" tIns="46154" rIns="92309" bIns="46154" rtlCol="0"/>
          <a:lstStyle>
            <a:lvl1pPr algn="r">
              <a:defRPr sz="1200"/>
            </a:lvl1pPr>
          </a:lstStyle>
          <a:p>
            <a:fld id="{701A0FA1-714B-419D-ACB3-309E004053B3}" type="datetimeFigureOut">
              <a:rPr lang="en-US" smtClean="0"/>
              <a:t>2/3/2014</a:t>
            </a:fld>
            <a:endParaRPr lang="en-US"/>
          </a:p>
        </p:txBody>
      </p:sp>
      <p:sp>
        <p:nvSpPr>
          <p:cNvPr id="4" name="Footer Placeholder 3"/>
          <p:cNvSpPr>
            <a:spLocks noGrp="1"/>
          </p:cNvSpPr>
          <p:nvPr>
            <p:ph type="ftr" sz="quarter" idx="2"/>
          </p:nvPr>
        </p:nvSpPr>
        <p:spPr>
          <a:xfrm>
            <a:off x="0" y="8757590"/>
            <a:ext cx="3004820" cy="462610"/>
          </a:xfrm>
          <a:prstGeom prst="rect">
            <a:avLst/>
          </a:prstGeom>
        </p:spPr>
        <p:txBody>
          <a:bodyPr vert="horz" lIns="92309" tIns="46154" rIns="92309" bIns="46154" rtlCol="0" anchor="b"/>
          <a:lstStyle>
            <a:lvl1pPr algn="l">
              <a:defRPr sz="1200"/>
            </a:lvl1pPr>
          </a:lstStyle>
          <a:p>
            <a:endParaRPr lang="en-US"/>
          </a:p>
        </p:txBody>
      </p:sp>
      <p:sp>
        <p:nvSpPr>
          <p:cNvPr id="5" name="Slide Number Placeholder 4"/>
          <p:cNvSpPr>
            <a:spLocks noGrp="1"/>
          </p:cNvSpPr>
          <p:nvPr>
            <p:ph type="sldNum" sz="quarter" idx="3"/>
          </p:nvPr>
        </p:nvSpPr>
        <p:spPr>
          <a:xfrm>
            <a:off x="3927775" y="8757590"/>
            <a:ext cx="3004820" cy="462610"/>
          </a:xfrm>
          <a:prstGeom prst="rect">
            <a:avLst/>
          </a:prstGeom>
        </p:spPr>
        <p:txBody>
          <a:bodyPr vert="horz" lIns="92309" tIns="46154" rIns="92309" bIns="46154" rtlCol="0" anchor="b"/>
          <a:lstStyle>
            <a:lvl1pPr algn="r">
              <a:defRPr sz="1200"/>
            </a:lvl1pPr>
          </a:lstStyle>
          <a:p>
            <a:fld id="{BEA318FE-B899-4F8D-8BEE-C1B3DE550692}" type="slidenum">
              <a:rPr lang="en-US" smtClean="0"/>
              <a:t>‹#›</a:t>
            </a:fld>
            <a:endParaRPr lang="en-US"/>
          </a:p>
        </p:txBody>
      </p:sp>
    </p:spTree>
    <p:extLst>
      <p:ext uri="{BB962C8B-B14F-4D97-AF65-F5344CB8AC3E}">
        <p14:creationId xmlns:p14="http://schemas.microsoft.com/office/powerpoint/2010/main" val="276662353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4E8D7-6B14-49CB-89E9-0F9E859C88E4}"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5135EC-9395-4452-A6AC-BAB3B403E536}" type="slidenum">
              <a:rPr lang="en-US" smtClean="0"/>
              <a:t>‹#›</a:t>
            </a:fld>
            <a:endParaRPr lang="en-US"/>
          </a:p>
        </p:txBody>
      </p:sp>
    </p:spTree>
    <p:extLst>
      <p:ext uri="{BB962C8B-B14F-4D97-AF65-F5344CB8AC3E}">
        <p14:creationId xmlns:p14="http://schemas.microsoft.com/office/powerpoint/2010/main" val="3818322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4E8D7-6B14-49CB-89E9-0F9E859C88E4}"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5135EC-9395-4452-A6AC-BAB3B403E536}" type="slidenum">
              <a:rPr lang="en-US" smtClean="0"/>
              <a:t>‹#›</a:t>
            </a:fld>
            <a:endParaRPr lang="en-US"/>
          </a:p>
        </p:txBody>
      </p:sp>
    </p:spTree>
    <p:extLst>
      <p:ext uri="{BB962C8B-B14F-4D97-AF65-F5344CB8AC3E}">
        <p14:creationId xmlns:p14="http://schemas.microsoft.com/office/powerpoint/2010/main" val="419382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4E8D7-6B14-49CB-89E9-0F9E859C88E4}"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5135EC-9395-4452-A6AC-BAB3B403E536}" type="slidenum">
              <a:rPr lang="en-US" smtClean="0"/>
              <a:t>‹#›</a:t>
            </a:fld>
            <a:endParaRPr lang="en-US"/>
          </a:p>
        </p:txBody>
      </p:sp>
    </p:spTree>
    <p:extLst>
      <p:ext uri="{BB962C8B-B14F-4D97-AF65-F5344CB8AC3E}">
        <p14:creationId xmlns:p14="http://schemas.microsoft.com/office/powerpoint/2010/main" val="3348228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4E8D7-6B14-49CB-89E9-0F9E859C88E4}"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5135EC-9395-4452-A6AC-BAB3B403E536}" type="slidenum">
              <a:rPr lang="en-US" smtClean="0"/>
              <a:t>‹#›</a:t>
            </a:fld>
            <a:endParaRPr lang="en-US"/>
          </a:p>
        </p:txBody>
      </p:sp>
    </p:spTree>
    <p:extLst>
      <p:ext uri="{BB962C8B-B14F-4D97-AF65-F5344CB8AC3E}">
        <p14:creationId xmlns:p14="http://schemas.microsoft.com/office/powerpoint/2010/main" val="820942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4E8D7-6B14-49CB-89E9-0F9E859C88E4}"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5135EC-9395-4452-A6AC-BAB3B403E536}" type="slidenum">
              <a:rPr lang="en-US" smtClean="0"/>
              <a:t>‹#›</a:t>
            </a:fld>
            <a:endParaRPr lang="en-US"/>
          </a:p>
        </p:txBody>
      </p:sp>
    </p:spTree>
    <p:extLst>
      <p:ext uri="{BB962C8B-B14F-4D97-AF65-F5344CB8AC3E}">
        <p14:creationId xmlns:p14="http://schemas.microsoft.com/office/powerpoint/2010/main" val="9755214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84E8D7-6B14-49CB-89E9-0F9E859C88E4}" type="datetimeFigureOut">
              <a:rPr lang="en-US" smtClean="0"/>
              <a:t>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5135EC-9395-4452-A6AC-BAB3B403E536}" type="slidenum">
              <a:rPr lang="en-US" smtClean="0"/>
              <a:t>‹#›</a:t>
            </a:fld>
            <a:endParaRPr lang="en-US"/>
          </a:p>
        </p:txBody>
      </p:sp>
    </p:spTree>
    <p:extLst>
      <p:ext uri="{BB962C8B-B14F-4D97-AF65-F5344CB8AC3E}">
        <p14:creationId xmlns:p14="http://schemas.microsoft.com/office/powerpoint/2010/main" val="3349135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4E8D7-6B14-49CB-89E9-0F9E859C88E4}" type="datetimeFigureOut">
              <a:rPr lang="en-US" smtClean="0"/>
              <a:t>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5135EC-9395-4452-A6AC-BAB3B403E536}" type="slidenum">
              <a:rPr lang="en-US" smtClean="0"/>
              <a:t>‹#›</a:t>
            </a:fld>
            <a:endParaRPr lang="en-US"/>
          </a:p>
        </p:txBody>
      </p:sp>
    </p:spTree>
    <p:extLst>
      <p:ext uri="{BB962C8B-B14F-4D97-AF65-F5344CB8AC3E}">
        <p14:creationId xmlns:p14="http://schemas.microsoft.com/office/powerpoint/2010/main" val="316837046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84E8D7-6B14-49CB-89E9-0F9E859C88E4}" type="datetimeFigureOut">
              <a:rPr lang="en-US" smtClean="0"/>
              <a:t>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5135EC-9395-4452-A6AC-BAB3B403E536}" type="slidenum">
              <a:rPr lang="en-US" smtClean="0"/>
              <a:t>‹#›</a:t>
            </a:fld>
            <a:endParaRPr lang="en-US"/>
          </a:p>
        </p:txBody>
      </p:sp>
    </p:spTree>
    <p:extLst>
      <p:ext uri="{BB962C8B-B14F-4D97-AF65-F5344CB8AC3E}">
        <p14:creationId xmlns:p14="http://schemas.microsoft.com/office/powerpoint/2010/main" val="208589439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4E8D7-6B14-49CB-89E9-0F9E859C88E4}" type="datetimeFigureOut">
              <a:rPr lang="en-US" smtClean="0"/>
              <a:t>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5135EC-9395-4452-A6AC-BAB3B403E536}" type="slidenum">
              <a:rPr lang="en-US" smtClean="0"/>
              <a:t>‹#›</a:t>
            </a:fld>
            <a:endParaRPr lang="en-US"/>
          </a:p>
        </p:txBody>
      </p:sp>
    </p:spTree>
    <p:extLst>
      <p:ext uri="{BB962C8B-B14F-4D97-AF65-F5344CB8AC3E}">
        <p14:creationId xmlns:p14="http://schemas.microsoft.com/office/powerpoint/2010/main" val="29959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4E8D7-6B14-49CB-89E9-0F9E859C88E4}" type="datetimeFigureOut">
              <a:rPr lang="en-US" smtClean="0"/>
              <a:t>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5135EC-9395-4452-A6AC-BAB3B403E536}" type="slidenum">
              <a:rPr lang="en-US" smtClean="0"/>
              <a:t>‹#›</a:t>
            </a:fld>
            <a:endParaRPr lang="en-US"/>
          </a:p>
        </p:txBody>
      </p:sp>
    </p:spTree>
    <p:extLst>
      <p:ext uri="{BB962C8B-B14F-4D97-AF65-F5344CB8AC3E}">
        <p14:creationId xmlns:p14="http://schemas.microsoft.com/office/powerpoint/2010/main" val="3547036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4E8D7-6B14-49CB-89E9-0F9E859C88E4}" type="datetimeFigureOut">
              <a:rPr lang="en-US" smtClean="0"/>
              <a:t>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5135EC-9395-4452-A6AC-BAB3B403E536}" type="slidenum">
              <a:rPr lang="en-US" smtClean="0"/>
              <a:t>‹#›</a:t>
            </a:fld>
            <a:endParaRPr lang="en-US"/>
          </a:p>
        </p:txBody>
      </p:sp>
    </p:spTree>
    <p:extLst>
      <p:ext uri="{BB962C8B-B14F-4D97-AF65-F5344CB8AC3E}">
        <p14:creationId xmlns:p14="http://schemas.microsoft.com/office/powerpoint/2010/main" val="3048720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1F07"/>
        </a:solidFill>
        <a:effectLst/>
      </p:bgPr>
    </p:bg>
    <p:spTree>
      <p:nvGrpSpPr>
        <p:cNvPr id="1" name=""/>
        <p:cNvGrpSpPr/>
        <p:nvPr/>
      </p:nvGrpSpPr>
      <p:grpSpPr>
        <a:xfrm>
          <a:off x="0" y="0"/>
          <a:ext cx="0" cy="0"/>
          <a:chOff x="0" y="0"/>
          <a:chExt cx="0" cy="0"/>
        </a:xfrm>
      </p:grpSpPr>
      <p:pic>
        <p:nvPicPr>
          <p:cNvPr id="7" name="Picture 6" descr="Overlay-FullBackground.jpg"/>
          <p:cNvPicPr>
            <a:picLocks/>
          </p:cNvPicPr>
          <p:nvPr userDrawn="1"/>
        </p:nvPicPr>
        <p:blipFill>
          <a:blip r:embed="rId13">
            <a:lum bright="70000" contrast="-70000"/>
            <a:extLst>
              <a:ext uri="{BEBA8EAE-BF5A-486C-A8C5-ECC9F3942E4B}">
                <a14:imgProps xmlns:a14="http://schemas.microsoft.com/office/drawing/2010/main">
                  <a14:imgLayer r:embed="rId14">
                    <a14:imgEffect>
                      <a14:saturation sat="400000"/>
                    </a14:imgEffect>
                  </a14:imgLayer>
                </a14:imgProps>
              </a:ext>
            </a:extLst>
          </a:blip>
          <a:srcRect t="23333"/>
          <a:stretch>
            <a:fillRect/>
          </a:stretch>
        </p:blipFill>
        <p:spPr>
          <a:xfrm>
            <a:off x="0" y="2687510"/>
            <a:ext cx="7772400" cy="7368013"/>
          </a:xfrm>
          <a:prstGeom prst="rect">
            <a:avLst/>
          </a:prstGeom>
        </p:spPr>
      </p:pic>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5584E8D7-6B14-49CB-89E9-0F9E859C88E4}" type="datetimeFigureOut">
              <a:rPr lang="en-US" smtClean="0"/>
              <a:t>2/3/2014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CD5135EC-9395-4452-A6AC-BAB3B403E536}" type="slidenum">
              <a:rPr lang="en-US" smtClean="0"/>
              <a:t>‹#›</a:t>
            </a:fld>
            <a:endParaRPr lang="en-US"/>
          </a:p>
        </p:txBody>
      </p:sp>
    </p:spTree>
    <p:extLst>
      <p:ext uri="{BB962C8B-B14F-4D97-AF65-F5344CB8AC3E}">
        <p14:creationId xmlns:p14="http://schemas.microsoft.com/office/powerpoint/2010/main" val="18457590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jpeg"/><Relationship Id="rId7" Type="http://schemas.openxmlformats.org/officeDocument/2006/relationships/image" Target="../media/image6.emf"/><Relationship Id="rId2" Type="http://schemas.openxmlformats.org/officeDocument/2006/relationships/image" Target="../media/image2.png"/><Relationship Id="rId1" Type="http://schemas.openxmlformats.org/officeDocument/2006/relationships/slideLayout" Target="../slideLayouts/slideLayout5.xml"/><Relationship Id="rId6" Type="http://schemas.openxmlformats.org/officeDocument/2006/relationships/image" Target="../media/image5.jpeg"/><Relationship Id="rId5" Type="http://schemas.openxmlformats.org/officeDocument/2006/relationships/hyperlink" Target="http://www.afhea.org/"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1F07"/>
        </a:solidFill>
        <a:effectLst/>
      </p:bgPr>
    </p:bg>
    <p:spTree>
      <p:nvGrpSpPr>
        <p:cNvPr id="1" name=""/>
        <p:cNvGrpSpPr/>
        <p:nvPr/>
      </p:nvGrpSpPr>
      <p:grpSpPr>
        <a:xfrm>
          <a:off x="0" y="0"/>
          <a:ext cx="0" cy="0"/>
          <a:chOff x="0" y="0"/>
          <a:chExt cx="0" cy="0"/>
        </a:xfrm>
      </p:grpSpPr>
      <p:pic>
        <p:nvPicPr>
          <p:cNvPr id="1027"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781233"/>
            <a:ext cx="2553331" cy="1097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1" descr="LogoAfhe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6525" y="8794886"/>
            <a:ext cx="1057275"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2" descr="I:\groups\gh\DCPN\Administrative\Letterhead, Templates &amp; Logos\Logos\NEW_DCP3 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76875" y="8644074"/>
            <a:ext cx="22955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9"/>
          <p:cNvSpPr>
            <a:spLocks noGrp="1"/>
          </p:cNvSpPr>
          <p:nvPr>
            <p:ph type="title"/>
          </p:nvPr>
        </p:nvSpPr>
        <p:spPr/>
        <p:txBody>
          <a:bodyPr>
            <a:normAutofit fontScale="90000"/>
          </a:bodyPr>
          <a:lstStyle/>
          <a:p>
            <a:pPr algn="ctr"/>
            <a:r>
              <a:rPr lang="en-US" dirty="0" smtClean="0">
                <a:solidFill>
                  <a:schemeClr val="bg1"/>
                </a:solidFill>
              </a:rPr>
              <a:t>3</a:t>
            </a:r>
            <a:r>
              <a:rPr lang="en-US" baseline="30000" dirty="0" smtClean="0">
                <a:solidFill>
                  <a:schemeClr val="bg1"/>
                </a:solidFill>
              </a:rPr>
              <a:t>rd</a:t>
            </a:r>
            <a:r>
              <a:rPr lang="en-US" dirty="0" smtClean="0">
                <a:solidFill>
                  <a:schemeClr val="bg1"/>
                </a:solidFill>
              </a:rPr>
              <a:t> </a:t>
            </a:r>
            <a:r>
              <a:rPr lang="en-US" dirty="0" err="1" smtClean="0">
                <a:solidFill>
                  <a:schemeClr val="bg1"/>
                </a:solidFill>
              </a:rPr>
              <a:t>AfHEA</a:t>
            </a:r>
            <a:r>
              <a:rPr lang="en-US" dirty="0" smtClean="0">
                <a:solidFill>
                  <a:schemeClr val="bg1"/>
                </a:solidFill>
              </a:rPr>
              <a:t> Pre-Conference Training Workshops</a:t>
            </a:r>
            <a:br>
              <a:rPr lang="en-US" dirty="0" smtClean="0">
                <a:solidFill>
                  <a:schemeClr val="bg1"/>
                </a:solidFill>
              </a:rPr>
            </a:br>
            <a:r>
              <a:rPr lang="en-US" dirty="0" smtClean="0">
                <a:solidFill>
                  <a:schemeClr val="bg1"/>
                </a:solidFill>
              </a:rPr>
              <a:t>March 10, 2014</a:t>
            </a:r>
            <a:br>
              <a:rPr lang="en-US" dirty="0" smtClean="0">
                <a:solidFill>
                  <a:schemeClr val="bg1"/>
                </a:solidFill>
              </a:rPr>
            </a:br>
            <a:r>
              <a:rPr lang="en-US" sz="2000" dirty="0" err="1" smtClean="0">
                <a:solidFill>
                  <a:schemeClr val="bg1"/>
                </a:solidFill>
              </a:rPr>
              <a:t>AfHEA</a:t>
            </a:r>
            <a:r>
              <a:rPr lang="en-US" sz="2000" dirty="0" smtClean="0">
                <a:solidFill>
                  <a:schemeClr val="bg1"/>
                </a:solidFill>
              </a:rPr>
              <a:t>, in conjunction with partners at NICE International and the Disease Control Priorities Network, is pleased to offer two concurrent workshops for participants interested in economic evaluation for healthcare priority setting.</a:t>
            </a:r>
            <a:endParaRPr lang="en-US" dirty="0">
              <a:solidFill>
                <a:schemeClr val="bg1"/>
              </a:solidFill>
            </a:endParaRPr>
          </a:p>
        </p:txBody>
      </p:sp>
      <p:sp>
        <p:nvSpPr>
          <p:cNvPr id="11" name="Text Placeholder 10"/>
          <p:cNvSpPr>
            <a:spLocks noGrp="1"/>
          </p:cNvSpPr>
          <p:nvPr>
            <p:ph type="body" idx="1"/>
          </p:nvPr>
        </p:nvSpPr>
        <p:spPr>
          <a:xfrm>
            <a:off x="535365" y="2161651"/>
            <a:ext cx="3288089" cy="1208404"/>
          </a:xfrm>
        </p:spPr>
        <p:txBody>
          <a:bodyPr/>
          <a:lstStyle/>
          <a:p>
            <a:pPr algn="ctr"/>
            <a:r>
              <a:rPr lang="en-US" dirty="0" smtClean="0"/>
              <a:t>Principles of Economic Evaluation</a:t>
            </a:r>
            <a:endParaRPr lang="en-US" dirty="0"/>
          </a:p>
        </p:txBody>
      </p:sp>
      <p:sp>
        <p:nvSpPr>
          <p:cNvPr id="12" name="Content Placeholder 11"/>
          <p:cNvSpPr>
            <a:spLocks noGrp="1"/>
          </p:cNvSpPr>
          <p:nvPr>
            <p:ph sz="half" idx="2"/>
          </p:nvPr>
        </p:nvSpPr>
        <p:spPr>
          <a:xfrm>
            <a:off x="535366" y="3311492"/>
            <a:ext cx="3288089" cy="2710924"/>
          </a:xfrm>
        </p:spPr>
        <p:txBody>
          <a:bodyPr>
            <a:noAutofit/>
          </a:bodyPr>
          <a:lstStyle/>
          <a:p>
            <a:r>
              <a:rPr lang="en-US" sz="1400" dirty="0" smtClean="0"/>
              <a:t>Audience: Introductory course. Those with no prior experience in health economics or economic evaluation are welcome to apply</a:t>
            </a:r>
          </a:p>
          <a:p>
            <a:r>
              <a:rPr lang="en-US" sz="1400" dirty="0" smtClean="0"/>
              <a:t>Objectives: This workshop will </a:t>
            </a:r>
            <a:r>
              <a:rPr lang="en-US" sz="1400" dirty="0"/>
              <a:t>introduce some fundamental principles that should be followed in the planning, conduct and reporting of an economic evaluation to enable it to usefully inform decision making in health</a:t>
            </a:r>
            <a:r>
              <a:rPr lang="en-US" sz="1400" dirty="0" smtClean="0"/>
              <a:t>.</a:t>
            </a:r>
          </a:p>
          <a:p>
            <a:r>
              <a:rPr lang="en-US" sz="1400" dirty="0" smtClean="0"/>
              <a:t>Sponsor: NICE International</a:t>
            </a:r>
          </a:p>
          <a:p>
            <a:pPr marL="0" indent="0">
              <a:buNone/>
            </a:pPr>
            <a:endParaRPr lang="en-US" sz="1400" dirty="0" smtClean="0"/>
          </a:p>
          <a:p>
            <a:endParaRPr lang="en-US" sz="1800" dirty="0"/>
          </a:p>
        </p:txBody>
      </p:sp>
      <p:sp>
        <p:nvSpPr>
          <p:cNvPr id="13" name="Text Placeholder 12"/>
          <p:cNvSpPr>
            <a:spLocks noGrp="1"/>
          </p:cNvSpPr>
          <p:nvPr>
            <p:ph type="body" sz="quarter" idx="3"/>
          </p:nvPr>
        </p:nvSpPr>
        <p:spPr>
          <a:xfrm>
            <a:off x="3934778" y="4163881"/>
            <a:ext cx="3304282" cy="1208404"/>
          </a:xfrm>
        </p:spPr>
        <p:txBody>
          <a:bodyPr/>
          <a:lstStyle/>
          <a:p>
            <a:pPr algn="ctr"/>
            <a:r>
              <a:rPr lang="en-US" dirty="0" smtClean="0"/>
              <a:t>Extended Cost-Effectiveness Analysis</a:t>
            </a:r>
            <a:endParaRPr lang="en-US" dirty="0"/>
          </a:p>
        </p:txBody>
      </p:sp>
      <p:sp>
        <p:nvSpPr>
          <p:cNvPr id="14" name="Content Placeholder 13"/>
          <p:cNvSpPr>
            <a:spLocks noGrp="1"/>
          </p:cNvSpPr>
          <p:nvPr>
            <p:ph sz="quarter" idx="4"/>
          </p:nvPr>
        </p:nvSpPr>
        <p:spPr>
          <a:xfrm>
            <a:off x="3934778" y="5313722"/>
            <a:ext cx="3304282" cy="2710924"/>
          </a:xfrm>
        </p:spPr>
        <p:txBody>
          <a:bodyPr>
            <a:normAutofit/>
          </a:bodyPr>
          <a:lstStyle/>
          <a:p>
            <a:r>
              <a:rPr lang="en-US" sz="1400" dirty="0" smtClean="0"/>
              <a:t>Audience: Advanced Course. Those with prior experience in economic evaluation and an interest in equity and financial risk are welcome to apply.</a:t>
            </a:r>
          </a:p>
          <a:p>
            <a:r>
              <a:rPr lang="en-US" sz="1400" dirty="0" smtClean="0"/>
              <a:t>Objectives: This workshop will provide experienced health economists with the tools to use cost-effectiveness methodologies to include equity and financial risk protection as explicit outcomes of economic evaluations.</a:t>
            </a:r>
          </a:p>
          <a:p>
            <a:r>
              <a:rPr lang="en-US" sz="1400" dirty="0" smtClean="0"/>
              <a:t>Sponsor: The Disease Control Priorities Network</a:t>
            </a:r>
            <a:endParaRPr lang="en-US" sz="1400" dirty="0"/>
          </a:p>
        </p:txBody>
      </p:sp>
      <p:sp>
        <p:nvSpPr>
          <p:cNvPr id="19" name="Content Placeholder 11"/>
          <p:cNvSpPr txBox="1">
            <a:spLocks/>
          </p:cNvSpPr>
          <p:nvPr/>
        </p:nvSpPr>
        <p:spPr>
          <a:xfrm>
            <a:off x="439124" y="7969094"/>
            <a:ext cx="6768661" cy="666662"/>
          </a:xfrm>
          <a:prstGeom prst="rect">
            <a:avLst/>
          </a:prstGeom>
        </p:spPr>
        <p:txBody>
          <a:bodyPr vert="horz" lIns="91440" tIns="45720" rIns="91440" bIns="45720" rtlCol="0">
            <a:normAutofit fontScale="92500" lnSpcReduction="10000"/>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buNone/>
            </a:pPr>
            <a:r>
              <a:rPr lang="en-US" dirty="0" smtClean="0"/>
              <a:t>Visit </a:t>
            </a:r>
            <a:r>
              <a:rPr lang="en-US" dirty="0" smtClean="0">
                <a:hlinkClick r:id="rId5"/>
              </a:rPr>
              <a:t>www.afhea.org</a:t>
            </a:r>
            <a:r>
              <a:rPr lang="en-US" dirty="0" smtClean="0"/>
              <a:t> for more information on how to apply.</a:t>
            </a:r>
          </a:p>
          <a:p>
            <a:endParaRPr lang="en-US" dirty="0"/>
          </a:p>
        </p:txBody>
      </p:sp>
      <p:pic>
        <p:nvPicPr>
          <p:cNvPr id="22" name="Picture 21" descr="http://uchennaalive.com/wp-content/uploads/2011/09/birr.jpg"/>
          <p:cNvPicPr/>
          <p:nvPr/>
        </p:nvPicPr>
        <p:blipFill rotWithShape="1">
          <a:blip r:embed="rId6">
            <a:extLst>
              <a:ext uri="{28A0092B-C50C-407E-A947-70E740481C1C}">
                <a14:useLocalDpi xmlns:a14="http://schemas.microsoft.com/office/drawing/2010/main" val="0"/>
              </a:ext>
            </a:extLst>
          </a:blip>
          <a:srcRect l="36543" t="323" r="2685" b="18200"/>
          <a:stretch/>
        </p:blipFill>
        <p:spPr bwMode="auto">
          <a:xfrm>
            <a:off x="1550423" y="5768700"/>
            <a:ext cx="2181225" cy="1948180"/>
          </a:xfrm>
          <a:prstGeom prst="rect">
            <a:avLst/>
          </a:prstGeom>
          <a:noFill/>
          <a:ln>
            <a:noFill/>
          </a:ln>
          <a:extLst>
            <a:ext uri="{53640926-AAD7-44D8-BBD7-CCE9431645EC}">
              <a14:shadowObscured xmlns:a14="http://schemas.microsoft.com/office/drawing/2010/main"/>
            </a:ext>
          </a:extLst>
        </p:spPr>
      </p:pic>
      <p:pic>
        <p:nvPicPr>
          <p:cNvPr id="15" name="Picture 14"/>
          <p:cNvPicPr>
            <a:picLocks noChangeAspect="1"/>
          </p:cNvPicPr>
          <p:nvPr/>
        </p:nvPicPr>
        <p:blipFill>
          <a:blip r:embed="rId7"/>
          <a:stretch>
            <a:fillRect/>
          </a:stretch>
        </p:blipFill>
        <p:spPr>
          <a:xfrm>
            <a:off x="543832" y="6365865"/>
            <a:ext cx="2284126" cy="1536492"/>
          </a:xfrm>
          <a:prstGeom prst="rect">
            <a:avLst/>
          </a:prstGeom>
        </p:spPr>
      </p:pic>
      <p:pic>
        <p:nvPicPr>
          <p:cNvPr id="1031" name="Picture 7" descr="http://50.usaid.gov/wp-content/uploads/2011/03/GH_05-462x285.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34213" y="2739613"/>
            <a:ext cx="3168476" cy="1954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66904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365</TotalTime>
  <Words>143</Words>
  <Application>Microsoft Office PowerPoint</Application>
  <PresentationFormat>Custom</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3rd AfHEA Pre-Conference Training Workshops March 10, 2014 AfHEA, in conjunction with partners at NICE International and the Disease Control Priorities Network, is pleased to offer two concurrent workshops for participants interested in economic evaluation for healthcare priority setting.</vt:lpstr>
    </vt:vector>
  </TitlesOfParts>
  <Company>UW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Zachary D. Olson</dc:creator>
  <cp:lastModifiedBy>Zachary D. Olson</cp:lastModifiedBy>
  <cp:revision>9</cp:revision>
  <cp:lastPrinted>2014-02-03T21:40:40Z</cp:lastPrinted>
  <dcterms:created xsi:type="dcterms:W3CDTF">2014-02-03T19:07:17Z</dcterms:created>
  <dcterms:modified xsi:type="dcterms:W3CDTF">2014-02-04T01:12:36Z</dcterms:modified>
</cp:coreProperties>
</file>