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84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E457C-26A9-4E52-9380-9B25261A86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69F79-AD9A-4793-A986-F7E88C2BC251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1800" b="1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1800" b="1" dirty="0">
            <a:solidFill>
              <a:schemeClr val="accent4"/>
            </a:solidFill>
          </a:endParaRPr>
        </a:p>
      </dgm:t>
    </dgm:pt>
    <dgm:pt modelId="{B163C1AF-B7F4-44FC-995B-603236C41A20}" type="parTrans" cxnId="{8410470E-52B5-44F8-825C-95BC6099D513}">
      <dgm:prSet/>
      <dgm:spPr/>
      <dgm:t>
        <a:bodyPr/>
        <a:lstStyle/>
        <a:p>
          <a:endParaRPr lang="en-US" sz="2000"/>
        </a:p>
      </dgm:t>
    </dgm:pt>
    <dgm:pt modelId="{949EC881-49CD-4CB7-92E8-323FA8B00923}" type="sibTrans" cxnId="{8410470E-52B5-44F8-825C-95BC6099D513}">
      <dgm:prSet custT="1"/>
      <dgm:spPr/>
      <dgm:t>
        <a:bodyPr/>
        <a:lstStyle/>
        <a:p>
          <a:endParaRPr lang="en-US" sz="3200" dirty="0"/>
        </a:p>
      </dgm:t>
    </dgm:pt>
    <dgm:pt modelId="{37AEC538-F172-4320-8972-E1871F92908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600" dirty="0" smtClean="0">
              <a:solidFill>
                <a:schemeClr val="tx1"/>
              </a:solidFill>
            </a:rPr>
            <a:t>Demonstrated that evidence-based health expenditures are an investment not only in health, but in economic prosperity</a:t>
          </a:r>
          <a:endParaRPr lang="en-US" sz="1600" dirty="0">
            <a:solidFill>
              <a:schemeClr val="tx1"/>
            </a:solidFill>
          </a:endParaRPr>
        </a:p>
      </dgm:t>
    </dgm:pt>
    <dgm:pt modelId="{9BAADF85-0506-4DE2-9C03-5D796476FF43}" type="parTrans" cxnId="{70C549F6-5C4B-4ECA-9E95-79C35E28794D}">
      <dgm:prSet/>
      <dgm:spPr/>
      <dgm:t>
        <a:bodyPr/>
        <a:lstStyle/>
        <a:p>
          <a:endParaRPr lang="en-US" sz="2000"/>
        </a:p>
      </dgm:t>
    </dgm:pt>
    <dgm:pt modelId="{A5CBBC2E-BFB8-4E69-A4EB-5EB1CE5256CE}" type="sibTrans" cxnId="{70C549F6-5C4B-4ECA-9E95-79C35E28794D}">
      <dgm:prSet/>
      <dgm:spPr/>
      <dgm:t>
        <a:bodyPr/>
        <a:lstStyle/>
        <a:p>
          <a:endParaRPr lang="en-US" sz="2000"/>
        </a:p>
      </dgm:t>
    </dgm:pt>
    <dgm:pt modelId="{9E548AC0-688B-44D4-AD28-BE3DB138A4F2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</a:pPr>
          <a:r>
            <a:rPr lang="en-US" sz="1800" b="1" i="1" dirty="0" smtClean="0">
              <a:solidFill>
                <a:schemeClr val="accent4"/>
              </a:solidFill>
            </a:rPr>
            <a:t>The Lancet </a:t>
          </a:r>
          <a:r>
            <a:rPr lang="en-US" sz="1800" b="1" dirty="0" smtClean="0">
              <a:solidFill>
                <a:schemeClr val="accent4"/>
              </a:solidFill>
            </a:rPr>
            <a:t>Commission on Investing in Health</a:t>
          </a:r>
          <a:endParaRPr lang="en-US" sz="1800" b="1" dirty="0">
            <a:solidFill>
              <a:schemeClr val="accent4"/>
            </a:solidFill>
          </a:endParaRPr>
        </a:p>
      </dgm:t>
    </dgm:pt>
    <dgm:pt modelId="{C0C9689C-AB89-496E-91B0-2F9B6A404F80}" type="parTrans" cxnId="{AE721F81-0D60-4B71-896D-EFADDE1AB245}">
      <dgm:prSet/>
      <dgm:spPr/>
      <dgm:t>
        <a:bodyPr/>
        <a:lstStyle/>
        <a:p>
          <a:endParaRPr lang="en-US" sz="2000"/>
        </a:p>
      </dgm:t>
    </dgm:pt>
    <dgm:pt modelId="{A6F9352B-2D0C-484E-A130-CE91F73EDF2F}" type="sibTrans" cxnId="{AE721F81-0D60-4B71-896D-EFADDE1AB245}">
      <dgm:prSet/>
      <dgm:spPr/>
      <dgm:t>
        <a:bodyPr/>
        <a:lstStyle/>
        <a:p>
          <a:endParaRPr lang="en-US" sz="2000"/>
        </a:p>
      </dgm:t>
    </dgm:pt>
    <dgm:pt modelId="{C597ED54-B695-405E-B104-6C1FF918C0C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GB" sz="1600" dirty="0" smtClean="0">
              <a:solidFill>
                <a:schemeClr val="tx1"/>
              </a:solidFill>
            </a:rPr>
            <a:t>25 economists and global health experts re-examined the case for investing in health, chaired by Lawrence H. Summers, former Chief Economist at the World Bank and Undersecretary for International Affairs of the U.S. Department of Treasury </a:t>
          </a:r>
          <a:endParaRPr lang="en-US" sz="1600" dirty="0">
            <a:solidFill>
              <a:schemeClr val="tx1"/>
            </a:solidFill>
          </a:endParaRPr>
        </a:p>
      </dgm:t>
    </dgm:pt>
    <dgm:pt modelId="{010EDA9F-3CAC-4A5E-BCDC-8EA3F11F4792}" type="parTrans" cxnId="{49F9F041-50B8-462F-95D6-9A9226640834}">
      <dgm:prSet/>
      <dgm:spPr/>
      <dgm:t>
        <a:bodyPr/>
        <a:lstStyle/>
        <a:p>
          <a:endParaRPr lang="en-US" sz="2000"/>
        </a:p>
      </dgm:t>
    </dgm:pt>
    <dgm:pt modelId="{11A2AF95-343A-4FB7-8BAC-3FF712050DE8}" type="sibTrans" cxnId="{49F9F041-50B8-462F-95D6-9A9226640834}">
      <dgm:prSet/>
      <dgm:spPr/>
      <dgm:t>
        <a:bodyPr/>
        <a:lstStyle/>
        <a:p>
          <a:endParaRPr lang="en-US" sz="2000"/>
        </a:p>
      </dgm:t>
    </dgm:pt>
    <dgm:pt modelId="{24209919-21A1-449D-AAA5-EF59B39FE072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600" dirty="0" smtClean="0">
              <a:solidFill>
                <a:schemeClr val="tx1"/>
              </a:solidFill>
            </a:rPr>
            <a:t>Argued for additional resources for cost-effective interventions to address high-burden diseases</a:t>
          </a:r>
        </a:p>
      </dgm:t>
    </dgm:pt>
    <dgm:pt modelId="{8EFD9E4D-47A5-4956-BC95-8204B95CFBE6}" type="parTrans" cxnId="{421D7808-3458-4EDE-B849-647265F3B303}">
      <dgm:prSet/>
      <dgm:spPr/>
      <dgm:t>
        <a:bodyPr/>
        <a:lstStyle/>
        <a:p>
          <a:endParaRPr lang="en-US" sz="2000"/>
        </a:p>
      </dgm:t>
    </dgm:pt>
    <dgm:pt modelId="{6102F6B9-686B-444E-868B-221518527F98}" type="sibTrans" cxnId="{421D7808-3458-4EDE-B849-647265F3B303}">
      <dgm:prSet/>
      <dgm:spPr/>
      <dgm:t>
        <a:bodyPr/>
        <a:lstStyle/>
        <a:p>
          <a:endParaRPr lang="en-US" sz="2000"/>
        </a:p>
      </dgm:t>
    </dgm:pt>
    <dgm:pt modelId="{AD52D189-8402-4F01-B3F8-1BDC0C69EE81}">
      <dgm:prSet custT="1"/>
      <dgm:spPr>
        <a:solidFill>
          <a:schemeClr val="bg1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US" sz="1600" dirty="0" smtClean="0">
              <a:solidFill>
                <a:schemeClr val="tx1"/>
              </a:solidFill>
            </a:rPr>
            <a:t>Proposes a health investment framework for low- and middle-income countries</a:t>
          </a:r>
        </a:p>
      </dgm:t>
    </dgm:pt>
    <dgm:pt modelId="{D8AB6573-5815-4C64-A609-4086E80D829F}" type="parTrans" cxnId="{18985043-F59A-4923-938E-E1CF891FE57E}">
      <dgm:prSet/>
      <dgm:spPr/>
      <dgm:t>
        <a:bodyPr/>
        <a:lstStyle/>
        <a:p>
          <a:endParaRPr lang="en-US"/>
        </a:p>
      </dgm:t>
    </dgm:pt>
    <dgm:pt modelId="{6465CB24-119A-4F18-99DF-EAD89AFED0D2}" type="sibTrans" cxnId="{18985043-F59A-4923-938E-E1CF891FE57E}">
      <dgm:prSet/>
      <dgm:spPr/>
      <dgm:t>
        <a:bodyPr/>
        <a:lstStyle/>
        <a:p>
          <a:endParaRPr lang="en-US"/>
        </a:p>
      </dgm:t>
    </dgm:pt>
    <dgm:pt modelId="{6F22DF9E-62E3-45F2-AC46-8263D1A9D384}">
      <dgm:prSet custT="1"/>
      <dgm:spPr>
        <a:solidFill>
          <a:schemeClr val="bg1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GB" sz="1600" dirty="0" smtClean="0">
              <a:solidFill>
                <a:schemeClr val="tx1"/>
              </a:solidFill>
            </a:rPr>
            <a:t>Provides a roadmap to achieving gains in global health through a ‘grand convergence’</a:t>
          </a:r>
        </a:p>
      </dgm:t>
    </dgm:pt>
    <dgm:pt modelId="{C4DF4EFA-C215-4EF5-84FE-AE2EE3173ADF}" type="parTrans" cxnId="{C3B81977-1C86-42E4-A7EA-D484777CF234}">
      <dgm:prSet/>
      <dgm:spPr/>
      <dgm:t>
        <a:bodyPr/>
        <a:lstStyle/>
        <a:p>
          <a:endParaRPr lang="en-US"/>
        </a:p>
      </dgm:t>
    </dgm:pt>
    <dgm:pt modelId="{45CB0B8F-3303-4746-A043-76D31F9928DA}" type="sibTrans" cxnId="{C3B81977-1C86-42E4-A7EA-D484777CF234}">
      <dgm:prSet/>
      <dgm:spPr/>
      <dgm:t>
        <a:bodyPr/>
        <a:lstStyle/>
        <a:p>
          <a:endParaRPr lang="en-US"/>
        </a:p>
      </dgm:t>
    </dgm:pt>
    <dgm:pt modelId="{0842C718-406B-4F39-AB70-FB38D77738A9}" type="pres">
      <dgm:prSet presAssocID="{C64E457C-26A9-4E52-9380-9B25261A862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BD01B-AEAB-4F62-94AE-3CD66788D8F2}" type="pres">
      <dgm:prSet presAssocID="{66B69F79-AD9A-4793-A986-F7E88C2BC251}" presName="node" presStyleLbl="node1" presStyleIdx="0" presStyleCnt="2" custScaleX="116522" custLinFactNeighborY="8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B07A5-73FD-4CEF-8EBB-CF61A92E4297}" type="pres">
      <dgm:prSet presAssocID="{949EC881-49CD-4CB7-92E8-323FA8B00923}" presName="sibTrans" presStyleLbl="sibTrans2D1" presStyleIdx="0" presStyleCnt="1" custScaleX="108309" custScaleY="57541" custLinFactNeighborY="-1137"/>
      <dgm:spPr/>
      <dgm:t>
        <a:bodyPr/>
        <a:lstStyle/>
        <a:p>
          <a:endParaRPr lang="en-US"/>
        </a:p>
      </dgm:t>
    </dgm:pt>
    <dgm:pt modelId="{6A93C92D-EDD4-453D-839C-45F6FA774DE9}" type="pres">
      <dgm:prSet presAssocID="{949EC881-49CD-4CB7-92E8-323FA8B009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2CE2CA4-45C5-4948-84A6-82A86C309B8E}" type="pres">
      <dgm:prSet presAssocID="{9E548AC0-688B-44D4-AD28-BE3DB138A4F2}" presName="node" presStyleLbl="node1" presStyleIdx="1" presStyleCnt="2" custScaleX="116522" custScaleY="129365" custLinFactNeighborY="-10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F69A7-1FF7-8A4C-9955-CC1B19A0FF93}" type="presOf" srcId="{24209919-21A1-449D-AAA5-EF59B39FE072}" destId="{D39BD01B-AEAB-4F62-94AE-3CD66788D8F2}" srcOrd="0" destOrd="2" presId="urn:microsoft.com/office/officeart/2005/8/layout/process2"/>
    <dgm:cxn modelId="{8410470E-52B5-44F8-825C-95BC6099D513}" srcId="{C64E457C-26A9-4E52-9380-9B25261A8627}" destId="{66B69F79-AD9A-4793-A986-F7E88C2BC251}" srcOrd="0" destOrd="0" parTransId="{B163C1AF-B7F4-44FC-995B-603236C41A20}" sibTransId="{949EC881-49CD-4CB7-92E8-323FA8B00923}"/>
    <dgm:cxn modelId="{18985043-F59A-4923-938E-E1CF891FE57E}" srcId="{9E548AC0-688B-44D4-AD28-BE3DB138A4F2}" destId="{AD52D189-8402-4F01-B3F8-1BDC0C69EE81}" srcOrd="1" destOrd="0" parTransId="{D8AB6573-5815-4C64-A609-4086E80D829F}" sibTransId="{6465CB24-119A-4F18-99DF-EAD89AFED0D2}"/>
    <dgm:cxn modelId="{421D7808-3458-4EDE-B849-647265F3B303}" srcId="{66B69F79-AD9A-4793-A986-F7E88C2BC251}" destId="{24209919-21A1-449D-AAA5-EF59B39FE072}" srcOrd="1" destOrd="0" parTransId="{8EFD9E4D-47A5-4956-BC95-8204B95CFBE6}" sibTransId="{6102F6B9-686B-444E-868B-221518527F98}"/>
    <dgm:cxn modelId="{945672F9-C0B0-034B-873D-78B4FCE7CF89}" type="presOf" srcId="{AD52D189-8402-4F01-B3F8-1BDC0C69EE81}" destId="{A2CE2CA4-45C5-4948-84A6-82A86C309B8E}" srcOrd="0" destOrd="2" presId="urn:microsoft.com/office/officeart/2005/8/layout/process2"/>
    <dgm:cxn modelId="{AE721F81-0D60-4B71-896D-EFADDE1AB245}" srcId="{C64E457C-26A9-4E52-9380-9B25261A8627}" destId="{9E548AC0-688B-44D4-AD28-BE3DB138A4F2}" srcOrd="1" destOrd="0" parTransId="{C0C9689C-AB89-496E-91B0-2F9B6A404F80}" sibTransId="{A6F9352B-2D0C-484E-A130-CE91F73EDF2F}"/>
    <dgm:cxn modelId="{56486E75-C82D-5B4B-B1A0-B3AD789625BC}" type="presOf" srcId="{949EC881-49CD-4CB7-92E8-323FA8B00923}" destId="{6A93C92D-EDD4-453D-839C-45F6FA774DE9}" srcOrd="1" destOrd="0" presId="urn:microsoft.com/office/officeart/2005/8/layout/process2"/>
    <dgm:cxn modelId="{6C855678-91FF-7449-B093-85583984F1D3}" type="presOf" srcId="{C597ED54-B695-405E-B104-6C1FF918C0CB}" destId="{A2CE2CA4-45C5-4948-84A6-82A86C309B8E}" srcOrd="0" destOrd="1" presId="urn:microsoft.com/office/officeart/2005/8/layout/process2"/>
    <dgm:cxn modelId="{34C79484-4B57-4D48-BF3E-F55AA97A3C64}" type="presOf" srcId="{C64E457C-26A9-4E52-9380-9B25261A8627}" destId="{0842C718-406B-4F39-AB70-FB38D77738A9}" srcOrd="0" destOrd="0" presId="urn:microsoft.com/office/officeart/2005/8/layout/process2"/>
    <dgm:cxn modelId="{FF0EC2CB-F264-5444-BAF5-AE119271F494}" type="presOf" srcId="{6F22DF9E-62E3-45F2-AC46-8263D1A9D384}" destId="{A2CE2CA4-45C5-4948-84A6-82A86C309B8E}" srcOrd="0" destOrd="3" presId="urn:microsoft.com/office/officeart/2005/8/layout/process2"/>
    <dgm:cxn modelId="{FE8386A2-1994-7A4A-AAEF-DA97C9FA82B1}" type="presOf" srcId="{37AEC538-F172-4320-8972-E1871F92908B}" destId="{D39BD01B-AEAB-4F62-94AE-3CD66788D8F2}" srcOrd="0" destOrd="1" presId="urn:microsoft.com/office/officeart/2005/8/layout/process2"/>
    <dgm:cxn modelId="{4E71C60F-901B-104C-8151-841CF758D91C}" type="presOf" srcId="{9E548AC0-688B-44D4-AD28-BE3DB138A4F2}" destId="{A2CE2CA4-45C5-4948-84A6-82A86C309B8E}" srcOrd="0" destOrd="0" presId="urn:microsoft.com/office/officeart/2005/8/layout/process2"/>
    <dgm:cxn modelId="{FBC99D0A-13DA-C047-BE0E-550B27632C93}" type="presOf" srcId="{66B69F79-AD9A-4793-A986-F7E88C2BC251}" destId="{D39BD01B-AEAB-4F62-94AE-3CD66788D8F2}" srcOrd="0" destOrd="0" presId="urn:microsoft.com/office/officeart/2005/8/layout/process2"/>
    <dgm:cxn modelId="{9C30A112-7BB5-4148-94B0-E7F264915C0C}" type="presOf" srcId="{949EC881-49CD-4CB7-92E8-323FA8B00923}" destId="{F66B07A5-73FD-4CEF-8EBB-CF61A92E4297}" srcOrd="0" destOrd="0" presId="urn:microsoft.com/office/officeart/2005/8/layout/process2"/>
    <dgm:cxn modelId="{49F9F041-50B8-462F-95D6-9A9226640834}" srcId="{9E548AC0-688B-44D4-AD28-BE3DB138A4F2}" destId="{C597ED54-B695-405E-B104-6C1FF918C0CB}" srcOrd="0" destOrd="0" parTransId="{010EDA9F-3CAC-4A5E-BCDC-8EA3F11F4792}" sibTransId="{11A2AF95-343A-4FB7-8BAC-3FF712050DE8}"/>
    <dgm:cxn modelId="{C3B81977-1C86-42E4-A7EA-D484777CF234}" srcId="{9E548AC0-688B-44D4-AD28-BE3DB138A4F2}" destId="{6F22DF9E-62E3-45F2-AC46-8263D1A9D384}" srcOrd="2" destOrd="0" parTransId="{C4DF4EFA-C215-4EF5-84FE-AE2EE3173ADF}" sibTransId="{45CB0B8F-3303-4746-A043-76D31F9928DA}"/>
    <dgm:cxn modelId="{70C549F6-5C4B-4ECA-9E95-79C35E28794D}" srcId="{66B69F79-AD9A-4793-A986-F7E88C2BC251}" destId="{37AEC538-F172-4320-8972-E1871F92908B}" srcOrd="0" destOrd="0" parTransId="{9BAADF85-0506-4DE2-9C03-5D796476FF43}" sibTransId="{A5CBBC2E-BFB8-4E69-A4EB-5EB1CE5256CE}"/>
    <dgm:cxn modelId="{C921B876-20A7-0F40-AB1E-12DB7117C122}" type="presParOf" srcId="{0842C718-406B-4F39-AB70-FB38D77738A9}" destId="{D39BD01B-AEAB-4F62-94AE-3CD66788D8F2}" srcOrd="0" destOrd="0" presId="urn:microsoft.com/office/officeart/2005/8/layout/process2"/>
    <dgm:cxn modelId="{8E48B2C3-99D9-C94E-8529-8C4D353DC3CF}" type="presParOf" srcId="{0842C718-406B-4F39-AB70-FB38D77738A9}" destId="{F66B07A5-73FD-4CEF-8EBB-CF61A92E4297}" srcOrd="1" destOrd="0" presId="urn:microsoft.com/office/officeart/2005/8/layout/process2"/>
    <dgm:cxn modelId="{1045B3AB-6ADC-6F44-98CD-B1D50DED067A}" type="presParOf" srcId="{F66B07A5-73FD-4CEF-8EBB-CF61A92E4297}" destId="{6A93C92D-EDD4-453D-839C-45F6FA774DE9}" srcOrd="0" destOrd="0" presId="urn:microsoft.com/office/officeart/2005/8/layout/process2"/>
    <dgm:cxn modelId="{2465966C-4F10-E44D-B598-DB135BB54EDC}" type="presParOf" srcId="{0842C718-406B-4F39-AB70-FB38D77738A9}" destId="{A2CE2CA4-45C5-4948-84A6-82A86C309B8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There is an enormous payoff from </a:t>
          </a:r>
          <a:r>
            <a:rPr lang="en-GB" b="1" dirty="0" smtClean="0">
              <a:solidFill>
                <a:schemeClr val="tx1"/>
              </a:solidFill>
            </a:rPr>
            <a:t>improvements in health</a:t>
          </a:r>
          <a:r>
            <a:rPr lang="en-GB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‘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’ in health is achievable within our lifetime.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 and underused lever for curbing of non-communicable diseases and injuries.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protection.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C4B16C1D-6C4B-4B48-A824-B82C24BEEBB1}" type="presOf" srcId="{5712372B-076D-4931-8C54-1569E1237C79}" destId="{CD2A28B2-7740-4E04-A010-836660C16134}" srcOrd="0" destOrd="0" presId="urn:microsoft.com/office/officeart/2005/8/layout/default"/>
    <dgm:cxn modelId="{6DCBC98C-401E-D244-923C-0E7B186C9F60}" type="presOf" srcId="{D732FC02-D7F9-4CC5-AC39-3A4F660EE725}" destId="{5682F414-7DA1-4114-BECF-A716AAD9D1E3}" srcOrd="0" destOrd="0" presId="urn:microsoft.com/office/officeart/2005/8/layout/default"/>
    <dgm:cxn modelId="{1562B172-FDBF-B74F-9DAD-D8E8C2DE7A09}" type="presOf" srcId="{BB335C78-CEBE-4D32-B641-C1EAD2974A38}" destId="{98893A94-5A83-4209-8BCD-9E787EFAA782}" srcOrd="0" destOrd="0" presId="urn:microsoft.com/office/officeart/2005/8/layout/default"/>
    <dgm:cxn modelId="{3697DA2D-39A8-DD4C-B8BA-5E372F09C4C5}" type="presOf" srcId="{330AE417-7D16-4631-8F47-4475D4413CB8}" destId="{EBA33CE1-7310-4C34-81CE-39B72A9F0351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DC8A26A-2FDD-8A4F-A9EA-916202C29E3C}" type="presOf" srcId="{E445964F-A977-4091-B69D-E716B5D305E0}" destId="{F64CC571-8C1E-481F-8EB1-ABDD56094A4F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E250463B-31E7-EC4D-8D61-1DFE382E5BEA}" type="presParOf" srcId="{CD2A28B2-7740-4E04-A010-836660C16134}" destId="{5682F414-7DA1-4114-BECF-A716AAD9D1E3}" srcOrd="0" destOrd="0" presId="urn:microsoft.com/office/officeart/2005/8/layout/default"/>
    <dgm:cxn modelId="{0B4C8B79-F56C-E448-AA69-8BA2102C59C1}" type="presParOf" srcId="{CD2A28B2-7740-4E04-A010-836660C16134}" destId="{5BC808D0-75F3-4830-BA84-80149301DF1F}" srcOrd="1" destOrd="0" presId="urn:microsoft.com/office/officeart/2005/8/layout/default"/>
    <dgm:cxn modelId="{85A42489-CB9A-3F47-93F5-7536CACA1280}" type="presParOf" srcId="{CD2A28B2-7740-4E04-A010-836660C16134}" destId="{98893A94-5A83-4209-8BCD-9E787EFAA782}" srcOrd="2" destOrd="0" presId="urn:microsoft.com/office/officeart/2005/8/layout/default"/>
    <dgm:cxn modelId="{697B8EA9-55A9-6945-A047-C0728357B98D}" type="presParOf" srcId="{CD2A28B2-7740-4E04-A010-836660C16134}" destId="{86E7DC3D-6CB2-4CE5-B8CF-B3B70679810A}" srcOrd="3" destOrd="0" presId="urn:microsoft.com/office/officeart/2005/8/layout/default"/>
    <dgm:cxn modelId="{775AB764-E432-AD45-AC87-959C0541A5FB}" type="presParOf" srcId="{CD2A28B2-7740-4E04-A010-836660C16134}" destId="{F64CC571-8C1E-481F-8EB1-ABDD56094A4F}" srcOrd="4" destOrd="0" presId="urn:microsoft.com/office/officeart/2005/8/layout/default"/>
    <dgm:cxn modelId="{5BCF8417-1506-664F-9D38-4B3030685C49}" type="presParOf" srcId="{CD2A28B2-7740-4E04-A010-836660C16134}" destId="{ADF334E5-B414-4725-9CE2-8E4EBD8867B3}" srcOrd="5" destOrd="0" presId="urn:microsoft.com/office/officeart/2005/8/layout/default"/>
    <dgm:cxn modelId="{CBE0C1CD-12E4-B045-868D-84BFF82F8701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CECF1-6709-4E4E-A6E6-B8236A45DDE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2" csCatId="accent3" phldr="1"/>
      <dgm:spPr/>
    </dgm:pt>
    <dgm:pt modelId="{FCA9B049-668C-43FC-8FD9-EB1D030A5576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income growth</a:t>
          </a:r>
          <a:endParaRPr lang="en-US" sz="2000" dirty="0">
            <a:solidFill>
              <a:schemeClr val="tx1"/>
            </a:solidFill>
          </a:endParaRPr>
        </a:p>
      </dgm:t>
    </dgm:pt>
    <dgm:pt modelId="{6FFD9D15-6EEB-4ABA-9248-1D05414735CC}" type="parTrans" cxnId="{69FC1B55-ACD7-4C49-BE6B-3FC08316F507}">
      <dgm:prSet/>
      <dgm:spPr/>
      <dgm:t>
        <a:bodyPr/>
        <a:lstStyle/>
        <a:p>
          <a:endParaRPr lang="en-US"/>
        </a:p>
      </dgm:t>
    </dgm:pt>
    <dgm:pt modelId="{0F8B5521-911D-4025-862A-6000213510D2}" type="sibTrans" cxnId="{69FC1B55-ACD7-4C49-BE6B-3FC08316F507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44407F99-2100-4E2D-95B3-76E5EAF045E1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value of </a:t>
          </a:r>
          <a:r>
            <a:rPr lang="en-US" sz="2000" dirty="0" smtClean="0">
              <a:solidFill>
                <a:schemeClr val="tx1"/>
              </a:solidFill>
            </a:rPr>
            <a:t>life years gained in that period</a:t>
          </a:r>
          <a:endParaRPr lang="en-US" sz="2000" dirty="0">
            <a:solidFill>
              <a:schemeClr val="tx1"/>
            </a:solidFill>
          </a:endParaRPr>
        </a:p>
      </dgm:t>
    </dgm:pt>
    <dgm:pt modelId="{AF06F58E-3AA8-4D98-B95C-1C029F276B66}" type="parTrans" cxnId="{22403793-9A37-4BD6-A409-2F3E77069C36}">
      <dgm:prSet/>
      <dgm:spPr/>
      <dgm:t>
        <a:bodyPr/>
        <a:lstStyle/>
        <a:p>
          <a:endParaRPr lang="en-US"/>
        </a:p>
      </dgm:t>
    </dgm:pt>
    <dgm:pt modelId="{5468DA87-E24D-469D-9716-A979BA105C93}" type="sibTrans" cxnId="{22403793-9A37-4BD6-A409-2F3E77069C36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D844B22-C02F-469F-949C-E6E685D57720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change in country's </a:t>
          </a:r>
          <a:r>
            <a:rPr lang="en-US" sz="2000" b="1" dirty="0" smtClean="0">
              <a:solidFill>
                <a:schemeClr val="tx1"/>
              </a:solidFill>
            </a:rPr>
            <a:t>full income </a:t>
          </a:r>
          <a:r>
            <a:rPr lang="en-US" sz="2000" dirty="0" smtClean="0">
              <a:solidFill>
                <a:schemeClr val="tx1"/>
              </a:solidFill>
            </a:rPr>
            <a:t>over </a:t>
          </a:r>
          <a:r>
            <a:rPr lang="en-US" sz="2000" dirty="0" smtClean="0">
              <a:solidFill>
                <a:schemeClr val="tx1"/>
              </a:solidFill>
            </a:rPr>
            <a:t>time period</a:t>
          </a:r>
          <a:endParaRPr lang="en-US" sz="2000" dirty="0">
            <a:solidFill>
              <a:schemeClr val="tx1"/>
            </a:solidFill>
          </a:endParaRPr>
        </a:p>
      </dgm:t>
    </dgm:pt>
    <dgm:pt modelId="{4B0BE510-0538-4D5B-8DBF-3E1E50BB7AF5}" type="parTrans" cxnId="{C15B2D27-84EB-41F6-8FA8-43E533062741}">
      <dgm:prSet/>
      <dgm:spPr/>
      <dgm:t>
        <a:bodyPr/>
        <a:lstStyle/>
        <a:p>
          <a:endParaRPr lang="en-US"/>
        </a:p>
      </dgm:t>
    </dgm:pt>
    <dgm:pt modelId="{D6689E73-C481-4D09-A4E4-7541CC7A86A4}" type="sibTrans" cxnId="{C15B2D27-84EB-41F6-8FA8-43E533062741}">
      <dgm:prSet/>
      <dgm:spPr/>
      <dgm:t>
        <a:bodyPr/>
        <a:lstStyle/>
        <a:p>
          <a:endParaRPr lang="en-US"/>
        </a:p>
      </dgm:t>
    </dgm:pt>
    <dgm:pt modelId="{B5CFB1D7-CAE7-49BF-A47F-CCA2A2F34B9E}" type="pres">
      <dgm:prSet presAssocID="{6BFCECF1-6709-4E4E-A6E6-B8236A45DDE6}" presName="linearFlow" presStyleCnt="0">
        <dgm:presLayoutVars>
          <dgm:dir/>
          <dgm:resizeHandles val="exact"/>
        </dgm:presLayoutVars>
      </dgm:prSet>
      <dgm:spPr/>
    </dgm:pt>
    <dgm:pt modelId="{BA979EE4-1112-45C1-A6CB-FA42E2378C3C}" type="pres">
      <dgm:prSet presAssocID="{FCA9B049-668C-43FC-8FD9-EB1D030A55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E923-4399-4A9B-AC79-2F170E85A6D6}" type="pres">
      <dgm:prSet presAssocID="{0F8B5521-911D-4025-862A-6000213510D2}" presName="spacerL" presStyleCnt="0"/>
      <dgm:spPr/>
    </dgm:pt>
    <dgm:pt modelId="{AE85FFB7-E454-48D7-9BAD-1606B2475238}" type="pres">
      <dgm:prSet presAssocID="{0F8B5521-911D-4025-862A-6000213510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FCB103B-688F-4ED6-A230-D768ED3AF65D}" type="pres">
      <dgm:prSet presAssocID="{0F8B5521-911D-4025-862A-6000213510D2}" presName="spacerR" presStyleCnt="0"/>
      <dgm:spPr/>
    </dgm:pt>
    <dgm:pt modelId="{7CF1BF9D-C96A-496E-88C4-29117A0885DB}" type="pres">
      <dgm:prSet presAssocID="{44407F99-2100-4E2D-95B3-76E5EAF045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97D7E-3724-429E-884A-4F0F12525654}" type="pres">
      <dgm:prSet presAssocID="{5468DA87-E24D-469D-9716-A979BA105C93}" presName="spacerL" presStyleCnt="0"/>
      <dgm:spPr/>
    </dgm:pt>
    <dgm:pt modelId="{911D194D-E439-4024-9027-ED51B7F59E07}" type="pres">
      <dgm:prSet presAssocID="{5468DA87-E24D-469D-9716-A979BA105C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F9B839-649A-48CA-A6CE-E6E8EC32123A}" type="pres">
      <dgm:prSet presAssocID="{5468DA87-E24D-469D-9716-A979BA105C93}" presName="spacerR" presStyleCnt="0"/>
      <dgm:spPr/>
    </dgm:pt>
    <dgm:pt modelId="{4D23D6BA-1AA6-408C-B7E9-023603269259}" type="pres">
      <dgm:prSet presAssocID="{1D844B22-C02F-469F-949C-E6E685D577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DABFE-29D8-BD4D-8B23-F0F60F23355C}" type="presOf" srcId="{0F8B5521-911D-4025-862A-6000213510D2}" destId="{AE85FFB7-E454-48D7-9BAD-1606B2475238}" srcOrd="0" destOrd="0" presId="urn:microsoft.com/office/officeart/2005/8/layout/equation1"/>
    <dgm:cxn modelId="{3A56F4BA-B9DD-084E-A4D9-1E0D99F8A152}" type="presOf" srcId="{6BFCECF1-6709-4E4E-A6E6-B8236A45DDE6}" destId="{B5CFB1D7-CAE7-49BF-A47F-CCA2A2F34B9E}" srcOrd="0" destOrd="0" presId="urn:microsoft.com/office/officeart/2005/8/layout/equation1"/>
    <dgm:cxn modelId="{534D60B0-5898-4D4F-8F80-3B58BC3B9C9C}" type="presOf" srcId="{44407F99-2100-4E2D-95B3-76E5EAF045E1}" destId="{7CF1BF9D-C96A-496E-88C4-29117A0885DB}" srcOrd="0" destOrd="0" presId="urn:microsoft.com/office/officeart/2005/8/layout/equation1"/>
    <dgm:cxn modelId="{C15B2D27-84EB-41F6-8FA8-43E533062741}" srcId="{6BFCECF1-6709-4E4E-A6E6-B8236A45DDE6}" destId="{1D844B22-C02F-469F-949C-E6E685D57720}" srcOrd="2" destOrd="0" parTransId="{4B0BE510-0538-4D5B-8DBF-3E1E50BB7AF5}" sibTransId="{D6689E73-C481-4D09-A4E4-7541CC7A86A4}"/>
    <dgm:cxn modelId="{22403793-9A37-4BD6-A409-2F3E77069C36}" srcId="{6BFCECF1-6709-4E4E-A6E6-B8236A45DDE6}" destId="{44407F99-2100-4E2D-95B3-76E5EAF045E1}" srcOrd="1" destOrd="0" parTransId="{AF06F58E-3AA8-4D98-B95C-1C029F276B66}" sibTransId="{5468DA87-E24D-469D-9716-A979BA105C93}"/>
    <dgm:cxn modelId="{69FC1B55-ACD7-4C49-BE6B-3FC08316F507}" srcId="{6BFCECF1-6709-4E4E-A6E6-B8236A45DDE6}" destId="{FCA9B049-668C-43FC-8FD9-EB1D030A5576}" srcOrd="0" destOrd="0" parTransId="{6FFD9D15-6EEB-4ABA-9248-1D05414735CC}" sibTransId="{0F8B5521-911D-4025-862A-6000213510D2}"/>
    <dgm:cxn modelId="{8E1634E9-C8D1-2B4B-AAB1-EC43160966F3}" type="presOf" srcId="{5468DA87-E24D-469D-9716-A979BA105C93}" destId="{911D194D-E439-4024-9027-ED51B7F59E07}" srcOrd="0" destOrd="0" presId="urn:microsoft.com/office/officeart/2005/8/layout/equation1"/>
    <dgm:cxn modelId="{6350ABF1-E41A-CD45-BEFE-8BEB382469A6}" type="presOf" srcId="{FCA9B049-668C-43FC-8FD9-EB1D030A5576}" destId="{BA979EE4-1112-45C1-A6CB-FA42E2378C3C}" srcOrd="0" destOrd="0" presId="urn:microsoft.com/office/officeart/2005/8/layout/equation1"/>
    <dgm:cxn modelId="{B07364BF-DB0A-7142-98D4-9603276733C9}" type="presOf" srcId="{1D844B22-C02F-469F-949C-E6E685D57720}" destId="{4D23D6BA-1AA6-408C-B7E9-023603269259}" srcOrd="0" destOrd="0" presId="urn:microsoft.com/office/officeart/2005/8/layout/equation1"/>
    <dgm:cxn modelId="{B3B0E421-BFC8-B144-A503-B627342C7BAA}" type="presParOf" srcId="{B5CFB1D7-CAE7-49BF-A47F-CCA2A2F34B9E}" destId="{BA979EE4-1112-45C1-A6CB-FA42E2378C3C}" srcOrd="0" destOrd="0" presId="urn:microsoft.com/office/officeart/2005/8/layout/equation1"/>
    <dgm:cxn modelId="{BFC45F50-E173-394A-AF53-C5321D7017FC}" type="presParOf" srcId="{B5CFB1D7-CAE7-49BF-A47F-CCA2A2F34B9E}" destId="{48CBE923-4399-4A9B-AC79-2F170E85A6D6}" srcOrd="1" destOrd="0" presId="urn:microsoft.com/office/officeart/2005/8/layout/equation1"/>
    <dgm:cxn modelId="{E74F9F53-E21F-E94D-8855-6556DC49A7A3}" type="presParOf" srcId="{B5CFB1D7-CAE7-49BF-A47F-CCA2A2F34B9E}" destId="{AE85FFB7-E454-48D7-9BAD-1606B2475238}" srcOrd="2" destOrd="0" presId="urn:microsoft.com/office/officeart/2005/8/layout/equation1"/>
    <dgm:cxn modelId="{5F9424BD-E778-5A4B-8E37-57045730DA5E}" type="presParOf" srcId="{B5CFB1D7-CAE7-49BF-A47F-CCA2A2F34B9E}" destId="{4FCB103B-688F-4ED6-A230-D768ED3AF65D}" srcOrd="3" destOrd="0" presId="urn:microsoft.com/office/officeart/2005/8/layout/equation1"/>
    <dgm:cxn modelId="{9AC9F3F2-15BB-A04C-9E14-C3B11B1F8514}" type="presParOf" srcId="{B5CFB1D7-CAE7-49BF-A47F-CCA2A2F34B9E}" destId="{7CF1BF9D-C96A-496E-88C4-29117A0885DB}" srcOrd="4" destOrd="0" presId="urn:microsoft.com/office/officeart/2005/8/layout/equation1"/>
    <dgm:cxn modelId="{05644E0A-DEC5-3443-8607-8117584D97E3}" type="presParOf" srcId="{B5CFB1D7-CAE7-49BF-A47F-CCA2A2F34B9E}" destId="{90A97D7E-3724-429E-884A-4F0F12525654}" srcOrd="5" destOrd="0" presId="urn:microsoft.com/office/officeart/2005/8/layout/equation1"/>
    <dgm:cxn modelId="{AB31A9EF-0D95-6D45-BFAB-63ABA659BC0D}" type="presParOf" srcId="{B5CFB1D7-CAE7-49BF-A47F-CCA2A2F34B9E}" destId="{911D194D-E439-4024-9027-ED51B7F59E07}" srcOrd="6" destOrd="0" presId="urn:microsoft.com/office/officeart/2005/8/layout/equation1"/>
    <dgm:cxn modelId="{21325C90-2B4A-2B4B-B97B-DE7EF60230E7}" type="presParOf" srcId="{B5CFB1D7-CAE7-49BF-A47F-CCA2A2F34B9E}" destId="{F0F9B839-649A-48CA-A6CE-E6E8EC32123A}" srcOrd="7" destOrd="0" presId="urn:microsoft.com/office/officeart/2005/8/layout/equation1"/>
    <dgm:cxn modelId="{C4D85F92-0B2E-4547-9B4F-61B5B99B97DB}" type="presParOf" srcId="{B5CFB1D7-CAE7-49BF-A47F-CCA2A2F34B9E}" destId="{4D23D6BA-1AA6-408C-B7E9-0236032692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59E52-6AE1-47DA-8739-6AADE8D00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8088D-527A-4B1E-A684-692F9D70FBA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4"/>
              </a:solidFill>
            </a:rPr>
            <a:t>RMNCH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Pregnancy related interventions; Abortion &amp; complications; Family planning; Diarrhoea management; Pneumonia treatment; Immunisation; Nutrition</a:t>
          </a:r>
          <a:endParaRPr lang="en-US" sz="1400" b="1" dirty="0">
            <a:solidFill>
              <a:schemeClr val="accent4"/>
            </a:solidFill>
          </a:endParaRPr>
        </a:p>
      </dgm:t>
    </dgm:pt>
    <dgm:pt modelId="{C1B94574-E9A7-468E-AA03-6E1F1FFA5268}" type="parTrans" cxnId="{19CD6F2D-52E6-423A-B4EC-2D12DF24FA3A}">
      <dgm:prSet/>
      <dgm:spPr/>
      <dgm:t>
        <a:bodyPr/>
        <a:lstStyle/>
        <a:p>
          <a:endParaRPr lang="en-US"/>
        </a:p>
      </dgm:t>
    </dgm:pt>
    <dgm:pt modelId="{B76F2DF2-C3C9-4315-BE60-8834812E1EC1}" type="sibTrans" cxnId="{19CD6F2D-52E6-423A-B4EC-2D12DF24FA3A}">
      <dgm:prSet/>
      <dgm:spPr/>
      <dgm:t>
        <a:bodyPr/>
        <a:lstStyle/>
        <a:p>
          <a:endParaRPr lang="en-US"/>
        </a:p>
      </dgm:t>
    </dgm:pt>
    <dgm:pt modelId="{277D5CD7-1829-4E28-A66F-929117EA7CE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4"/>
              </a:solidFill>
            </a:rPr>
            <a:t>HIV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Prevention activities; Management of opportunistic infections; Care and treatment; Collaborative tuberculosis-HIV treatment</a:t>
          </a:r>
          <a:endParaRPr lang="en-US" sz="1400" b="1" dirty="0">
            <a:solidFill>
              <a:schemeClr val="accent4"/>
            </a:solidFill>
          </a:endParaRPr>
        </a:p>
      </dgm:t>
    </dgm:pt>
    <dgm:pt modelId="{7D5A0DD8-AF67-4562-B2D5-6C56894B7CD2}" type="parTrans" cxnId="{5A188FB6-3082-408A-8250-B7C0244B8055}">
      <dgm:prSet/>
      <dgm:spPr/>
      <dgm:t>
        <a:bodyPr/>
        <a:lstStyle/>
        <a:p>
          <a:endParaRPr lang="en-US"/>
        </a:p>
      </dgm:t>
    </dgm:pt>
    <dgm:pt modelId="{5547EDED-3DA6-4BF8-9146-CB3A46AE8DE4}" type="sibTrans" cxnId="{5A188FB6-3082-408A-8250-B7C0244B8055}">
      <dgm:prSet/>
      <dgm:spPr/>
      <dgm:t>
        <a:bodyPr/>
        <a:lstStyle/>
        <a:p>
          <a:endParaRPr lang="en-US"/>
        </a:p>
      </dgm:t>
    </dgm:pt>
    <dgm:pt modelId="{3D9BBF6A-92E1-460F-89BA-9709E2E2428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4"/>
              </a:solidFill>
            </a:rPr>
            <a:t>Tuberculosis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Diagnosis, care and treatment of drug-sensitive TB; Diagnosis, care and treatment of multidrug-resistant TB</a:t>
          </a:r>
        </a:p>
        <a:p>
          <a:pPr algn="ctr"/>
          <a:endParaRPr lang="en-US" sz="500" dirty="0" smtClean="0">
            <a:solidFill>
              <a:schemeClr val="tx1"/>
            </a:solidFill>
          </a:endParaRPr>
        </a:p>
      </dgm:t>
    </dgm:pt>
    <dgm:pt modelId="{651EE8B3-0057-43B7-AD71-2577F2B13BCF}" type="parTrans" cxnId="{D73EF3D9-B2D9-4376-8DDF-34A734EB0C8B}">
      <dgm:prSet/>
      <dgm:spPr/>
      <dgm:t>
        <a:bodyPr/>
        <a:lstStyle/>
        <a:p>
          <a:endParaRPr lang="en-US"/>
        </a:p>
      </dgm:t>
    </dgm:pt>
    <dgm:pt modelId="{E2FD3F45-8E48-45C8-8C3B-1AE1D948F97B}" type="sibTrans" cxnId="{D73EF3D9-B2D9-4376-8DDF-34A734EB0C8B}">
      <dgm:prSet/>
      <dgm:spPr/>
      <dgm:t>
        <a:bodyPr/>
        <a:lstStyle/>
        <a:p>
          <a:endParaRPr lang="en-US"/>
        </a:p>
      </dgm:t>
    </dgm:pt>
    <dgm:pt modelId="{390DE269-E04E-40D0-BC89-CE1FB00A068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4"/>
              </a:solidFill>
            </a:rPr>
            <a:t>Malaria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Treatment with appropriate drugs; Long-lasting insecticidal bed nets; Intermittent presumptive treatment in pregnancy</a:t>
          </a:r>
          <a:endParaRPr lang="en-US" sz="1400" b="1" dirty="0">
            <a:solidFill>
              <a:schemeClr val="accent4"/>
            </a:solidFill>
          </a:endParaRPr>
        </a:p>
      </dgm:t>
    </dgm:pt>
    <dgm:pt modelId="{068F53AF-3EC1-494C-9CC5-7AEFA40BD55F}" type="parTrans" cxnId="{75796DF1-CA61-4CAB-A2E5-15828BA80165}">
      <dgm:prSet/>
      <dgm:spPr/>
      <dgm:t>
        <a:bodyPr/>
        <a:lstStyle/>
        <a:p>
          <a:endParaRPr lang="en-US"/>
        </a:p>
      </dgm:t>
    </dgm:pt>
    <dgm:pt modelId="{0E8EFF5A-55EC-44C1-9FFC-2C79A2D82900}" type="sibTrans" cxnId="{75796DF1-CA61-4CAB-A2E5-15828BA80165}">
      <dgm:prSet/>
      <dgm:spPr/>
      <dgm:t>
        <a:bodyPr/>
        <a:lstStyle/>
        <a:p>
          <a:endParaRPr lang="en-US"/>
        </a:p>
      </dgm:t>
    </dgm:pt>
    <dgm:pt modelId="{5227AB07-7965-4CC8-88C5-1F4899CA181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 anchor="ctr"/>
        <a:lstStyle/>
        <a:p>
          <a:pPr algn="ctr"/>
          <a:r>
            <a:rPr lang="en-US" sz="1600" b="1" dirty="0" smtClean="0">
              <a:solidFill>
                <a:schemeClr val="accent4"/>
              </a:solidFill>
            </a:rPr>
            <a:t>Neglected Tropical Diseases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Interventions to control: lymphatic filariasis, onchocerciasis, schistosomiasis, trachoma, soil-transmitted helminths</a:t>
          </a:r>
          <a:endParaRPr lang="en-US" sz="1600" b="1" dirty="0">
            <a:solidFill>
              <a:schemeClr val="accent4"/>
            </a:solidFill>
          </a:endParaRPr>
        </a:p>
      </dgm:t>
    </dgm:pt>
    <dgm:pt modelId="{4A010EA8-3339-4347-9BDB-9D033FF36C30}" type="parTrans" cxnId="{077BA3C4-7A66-4545-9D99-067148153FED}">
      <dgm:prSet/>
      <dgm:spPr/>
      <dgm:t>
        <a:bodyPr/>
        <a:lstStyle/>
        <a:p>
          <a:endParaRPr lang="en-US"/>
        </a:p>
      </dgm:t>
    </dgm:pt>
    <dgm:pt modelId="{9DFC71CA-ADC4-4ABA-B5A9-1816895DBBF7}" type="sibTrans" cxnId="{077BA3C4-7A66-4545-9D99-067148153FED}">
      <dgm:prSet/>
      <dgm:spPr/>
      <dgm:t>
        <a:bodyPr/>
        <a:lstStyle/>
        <a:p>
          <a:endParaRPr lang="en-US"/>
        </a:p>
      </dgm:t>
    </dgm:pt>
    <dgm:pt modelId="{ABD962E0-E16A-4DE8-A6C5-BEDEA8E34477}" type="pres">
      <dgm:prSet presAssocID="{CDC59E52-6AE1-47DA-8739-6AADE8D009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FAC79-521C-431B-9600-7D85DCB8333C}" type="pres">
      <dgm:prSet presAssocID="{92A8088D-527A-4B1E-A684-692F9D70FBAA}" presName="node" presStyleLbl="node1" presStyleIdx="0" presStyleCnt="5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AAA9282-4AAA-465C-A59E-BED2B098FF2D}" type="pres">
      <dgm:prSet presAssocID="{B76F2DF2-C3C9-4315-BE60-8834812E1EC1}" presName="sibTrans" presStyleCnt="0"/>
      <dgm:spPr/>
    </dgm:pt>
    <dgm:pt modelId="{12533B74-3B28-4BF9-967C-5B567E18522F}" type="pres">
      <dgm:prSet presAssocID="{277D5CD7-1829-4E28-A66F-929117EA7CED}" presName="node" presStyleLbl="node1" presStyleIdx="1" presStyleCnt="5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D9AA691-1666-4064-A998-C00A06ED3F81}" type="pres">
      <dgm:prSet presAssocID="{5547EDED-3DA6-4BF8-9146-CB3A46AE8DE4}" presName="sibTrans" presStyleCnt="0"/>
      <dgm:spPr/>
    </dgm:pt>
    <dgm:pt modelId="{E1E4E3DB-A5BD-4731-93AA-2CA605CD60EF}" type="pres">
      <dgm:prSet presAssocID="{390DE269-E04E-40D0-BC89-CE1FB00A0681}" presName="node" presStyleLbl="node1" presStyleIdx="2" presStyleCnt="5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8171ECA-F021-42C8-95C4-ED8928EB7561}" type="pres">
      <dgm:prSet presAssocID="{0E8EFF5A-55EC-44C1-9FFC-2C79A2D82900}" presName="sibTrans" presStyleCnt="0"/>
      <dgm:spPr/>
    </dgm:pt>
    <dgm:pt modelId="{3D31C2EB-1B13-41C5-88FA-5F6C3171038D}" type="pres">
      <dgm:prSet presAssocID="{3D9BBF6A-92E1-460F-89BA-9709E2E24280}" presName="node" presStyleLbl="node1" presStyleIdx="3" presStyleCnt="5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0C36C5-1750-4BE5-B488-1175EF64A263}" type="pres">
      <dgm:prSet presAssocID="{E2FD3F45-8E48-45C8-8C3B-1AE1D948F97B}" presName="sibTrans" presStyleCnt="0"/>
      <dgm:spPr/>
    </dgm:pt>
    <dgm:pt modelId="{1CE2B061-F5B5-4B80-81C1-E69273DA1CEB}" type="pres">
      <dgm:prSet presAssocID="{5227AB07-7965-4CC8-88C5-1F4899CA1813}" presName="node" presStyleLbl="node1" presStyleIdx="4" presStyleCnt="5" custScaleX="103038" custScaleY="1125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F7D3CD28-770E-5E48-9278-1E6275D66609}" type="presOf" srcId="{277D5CD7-1829-4E28-A66F-929117EA7CED}" destId="{12533B74-3B28-4BF9-967C-5B567E18522F}" srcOrd="0" destOrd="0" presId="urn:microsoft.com/office/officeart/2005/8/layout/default"/>
    <dgm:cxn modelId="{D73EF3D9-B2D9-4376-8DDF-34A734EB0C8B}" srcId="{CDC59E52-6AE1-47DA-8739-6AADE8D0094A}" destId="{3D9BBF6A-92E1-460F-89BA-9709E2E24280}" srcOrd="3" destOrd="0" parTransId="{651EE8B3-0057-43B7-AD71-2577F2B13BCF}" sibTransId="{E2FD3F45-8E48-45C8-8C3B-1AE1D948F97B}"/>
    <dgm:cxn modelId="{2DDFF45B-473F-B64C-9A57-F90CD4AAE416}" type="presOf" srcId="{5227AB07-7965-4CC8-88C5-1F4899CA1813}" destId="{1CE2B061-F5B5-4B80-81C1-E69273DA1CEB}" srcOrd="0" destOrd="0" presId="urn:microsoft.com/office/officeart/2005/8/layout/default"/>
    <dgm:cxn modelId="{19CD6F2D-52E6-423A-B4EC-2D12DF24FA3A}" srcId="{CDC59E52-6AE1-47DA-8739-6AADE8D0094A}" destId="{92A8088D-527A-4B1E-A684-692F9D70FBAA}" srcOrd="0" destOrd="0" parTransId="{C1B94574-E9A7-468E-AA03-6E1F1FFA5268}" sibTransId="{B76F2DF2-C3C9-4315-BE60-8834812E1EC1}"/>
    <dgm:cxn modelId="{5A188FB6-3082-408A-8250-B7C0244B8055}" srcId="{CDC59E52-6AE1-47DA-8739-6AADE8D0094A}" destId="{277D5CD7-1829-4E28-A66F-929117EA7CED}" srcOrd="1" destOrd="0" parTransId="{7D5A0DD8-AF67-4562-B2D5-6C56894B7CD2}" sibTransId="{5547EDED-3DA6-4BF8-9146-CB3A46AE8DE4}"/>
    <dgm:cxn modelId="{A26AE430-409F-E849-8C83-5AE9FF3E0BFB}" type="presOf" srcId="{3D9BBF6A-92E1-460F-89BA-9709E2E24280}" destId="{3D31C2EB-1B13-41C5-88FA-5F6C3171038D}" srcOrd="0" destOrd="0" presId="urn:microsoft.com/office/officeart/2005/8/layout/default"/>
    <dgm:cxn modelId="{75796DF1-CA61-4CAB-A2E5-15828BA80165}" srcId="{CDC59E52-6AE1-47DA-8739-6AADE8D0094A}" destId="{390DE269-E04E-40D0-BC89-CE1FB00A0681}" srcOrd="2" destOrd="0" parTransId="{068F53AF-3EC1-494C-9CC5-7AEFA40BD55F}" sibTransId="{0E8EFF5A-55EC-44C1-9FFC-2C79A2D82900}"/>
    <dgm:cxn modelId="{757D659F-3D67-0F47-93CB-11DFE0A136AA}" type="presOf" srcId="{390DE269-E04E-40D0-BC89-CE1FB00A0681}" destId="{E1E4E3DB-A5BD-4731-93AA-2CA605CD60EF}" srcOrd="0" destOrd="0" presId="urn:microsoft.com/office/officeart/2005/8/layout/default"/>
    <dgm:cxn modelId="{1C350131-85AC-644F-8500-B4054FCA7358}" type="presOf" srcId="{92A8088D-527A-4B1E-A684-692F9D70FBAA}" destId="{E14FAC79-521C-431B-9600-7D85DCB8333C}" srcOrd="0" destOrd="0" presId="urn:microsoft.com/office/officeart/2005/8/layout/default"/>
    <dgm:cxn modelId="{077BA3C4-7A66-4545-9D99-067148153FED}" srcId="{CDC59E52-6AE1-47DA-8739-6AADE8D0094A}" destId="{5227AB07-7965-4CC8-88C5-1F4899CA1813}" srcOrd="4" destOrd="0" parTransId="{4A010EA8-3339-4347-9BDB-9D033FF36C30}" sibTransId="{9DFC71CA-ADC4-4ABA-B5A9-1816895DBBF7}"/>
    <dgm:cxn modelId="{ACDDF8B6-DF30-0043-A48D-04201C6F5FDA}" type="presOf" srcId="{CDC59E52-6AE1-47DA-8739-6AADE8D0094A}" destId="{ABD962E0-E16A-4DE8-A6C5-BEDEA8E34477}" srcOrd="0" destOrd="0" presId="urn:microsoft.com/office/officeart/2005/8/layout/default"/>
    <dgm:cxn modelId="{DA16A60B-B1CD-A84B-A7B0-B9C80D824A60}" type="presParOf" srcId="{ABD962E0-E16A-4DE8-A6C5-BEDEA8E34477}" destId="{E14FAC79-521C-431B-9600-7D85DCB8333C}" srcOrd="0" destOrd="0" presId="urn:microsoft.com/office/officeart/2005/8/layout/default"/>
    <dgm:cxn modelId="{D5F0C285-7E0C-B343-B77F-3436429B69F6}" type="presParOf" srcId="{ABD962E0-E16A-4DE8-A6C5-BEDEA8E34477}" destId="{4AAA9282-4AAA-465C-A59E-BED2B098FF2D}" srcOrd="1" destOrd="0" presId="urn:microsoft.com/office/officeart/2005/8/layout/default"/>
    <dgm:cxn modelId="{7BFD13C7-1B74-3E46-900F-C3B8333BDC1D}" type="presParOf" srcId="{ABD962E0-E16A-4DE8-A6C5-BEDEA8E34477}" destId="{12533B74-3B28-4BF9-967C-5B567E18522F}" srcOrd="2" destOrd="0" presId="urn:microsoft.com/office/officeart/2005/8/layout/default"/>
    <dgm:cxn modelId="{C249A9DB-F339-C94F-8939-AD8DCD8E323A}" type="presParOf" srcId="{ABD962E0-E16A-4DE8-A6C5-BEDEA8E34477}" destId="{ED9AA691-1666-4064-A998-C00A06ED3F81}" srcOrd="3" destOrd="0" presId="urn:microsoft.com/office/officeart/2005/8/layout/default"/>
    <dgm:cxn modelId="{0C54F0D0-7DB8-4842-AB34-BEFDDDE277B7}" type="presParOf" srcId="{ABD962E0-E16A-4DE8-A6C5-BEDEA8E34477}" destId="{E1E4E3DB-A5BD-4731-93AA-2CA605CD60EF}" srcOrd="4" destOrd="0" presId="urn:microsoft.com/office/officeart/2005/8/layout/default"/>
    <dgm:cxn modelId="{22B210AD-A311-7E4E-980C-ACEA673C8198}" type="presParOf" srcId="{ABD962E0-E16A-4DE8-A6C5-BEDEA8E34477}" destId="{78171ECA-F021-42C8-95C4-ED8928EB7561}" srcOrd="5" destOrd="0" presId="urn:microsoft.com/office/officeart/2005/8/layout/default"/>
    <dgm:cxn modelId="{80F8F837-2D18-CF44-BB8A-5B70FD210A82}" type="presParOf" srcId="{ABD962E0-E16A-4DE8-A6C5-BEDEA8E34477}" destId="{3D31C2EB-1B13-41C5-88FA-5F6C3171038D}" srcOrd="6" destOrd="0" presId="urn:microsoft.com/office/officeart/2005/8/layout/default"/>
    <dgm:cxn modelId="{302C82F5-DD73-5341-A46E-C92B9DCE1BA6}" type="presParOf" srcId="{ABD962E0-E16A-4DE8-A6C5-BEDEA8E34477}" destId="{EC0C36C5-1750-4BE5-B488-1175EF64A263}" srcOrd="7" destOrd="0" presId="urn:microsoft.com/office/officeart/2005/8/layout/default"/>
    <dgm:cxn modelId="{448C95B7-1439-F744-95BA-CE74F313D073}" type="presParOf" srcId="{ABD962E0-E16A-4DE8-A6C5-BEDEA8E34477}" destId="{1CE2B061-F5B5-4B80-81C1-E69273DA1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D01B-AEAB-4F62-94AE-3CD66788D8F2}">
      <dsp:nvSpPr>
        <dsp:cNvPr id="0" name=""/>
        <dsp:cNvSpPr/>
      </dsp:nvSpPr>
      <dsp:spPr>
        <a:xfrm>
          <a:off x="343434" y="119572"/>
          <a:ext cx="7542731" cy="16183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1800" b="1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</a:rPr>
            <a:t>Demonstrated that evidence-based health expenditures are an investment not only in health, but in economic prosperity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</a:rPr>
            <a:t>Argued for additional resources for cost-effective interventions to address high-burden diseases</a:t>
          </a:r>
        </a:p>
      </dsp:txBody>
      <dsp:txXfrm>
        <a:off x="390833" y="166971"/>
        <a:ext cx="7447933" cy="1523508"/>
      </dsp:txXfrm>
    </dsp:sp>
    <dsp:sp modelId="{F66B07A5-73FD-4CEF-8EBB-CF61A92E4297}">
      <dsp:nvSpPr>
        <dsp:cNvPr id="0" name=""/>
        <dsp:cNvSpPr/>
      </dsp:nvSpPr>
      <dsp:spPr>
        <a:xfrm rot="5400000">
          <a:off x="3896084" y="1789330"/>
          <a:ext cx="43743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3989089" y="1780132"/>
        <a:ext cx="251421" cy="311721"/>
      </dsp:txXfrm>
    </dsp:sp>
    <dsp:sp modelId="{A2CE2CA4-45C5-4948-84A6-82A86C309B8E}">
      <dsp:nvSpPr>
        <dsp:cNvPr id="0" name=""/>
        <dsp:cNvSpPr/>
      </dsp:nvSpPr>
      <dsp:spPr>
        <a:xfrm>
          <a:off x="343434" y="2276376"/>
          <a:ext cx="7542731" cy="209352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accent4"/>
              </a:solidFill>
            </a:rPr>
            <a:t>The Lancet </a:t>
          </a:r>
          <a:r>
            <a:rPr lang="en-US" sz="1800" b="1" kern="1200" dirty="0" smtClean="0">
              <a:solidFill>
                <a:schemeClr val="accent4"/>
              </a:solidFill>
            </a:rPr>
            <a:t>Commission on Investing in Health</a:t>
          </a:r>
          <a:endParaRPr lang="en-US" sz="1800" b="1" kern="1200" dirty="0">
            <a:solidFill>
              <a:schemeClr val="accent4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</a:rPr>
            <a:t>25 economists and global health experts re-examined the case for investing in health, chaired by Lawrence H. Summers, former Chief Economist at the World Bank and Undersecretary for International Affairs of the U.S. Department of Treasury 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Proposes a health investment framework for low- and middle-income countries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chemeClr val="tx1"/>
              </a:solidFill>
            </a:rPr>
            <a:t>Provides a roadmap to achieving gains in global health through a ‘grand convergence’</a:t>
          </a:r>
        </a:p>
      </dsp:txBody>
      <dsp:txXfrm>
        <a:off x="404751" y="2337693"/>
        <a:ext cx="7420097" cy="1970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263689" y="447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There is an enormous payoff from </a:t>
          </a:r>
          <a:r>
            <a:rPr lang="en-GB" sz="2100" b="1" kern="1200" dirty="0" smtClean="0">
              <a:solidFill>
                <a:schemeClr val="tx1"/>
              </a:solidFill>
            </a:rPr>
            <a:t>improvements in health</a:t>
          </a:r>
          <a:r>
            <a:rPr lang="en-GB" sz="2100" kern="1200" dirty="0" smtClean="0">
              <a:solidFill>
                <a:schemeClr val="tx1"/>
              </a:solidFill>
            </a:rPr>
            <a:t>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91991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4002245" y="447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‘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’ in health is achievable within our lifetime.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3789" y="91991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 and underused lever for curbing of non-communicable diseases and injuries.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Progressive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protection.</a:t>
          </a:r>
        </a:p>
      </dsp:txBody>
      <dsp:txXfrm>
        <a:off x="4093789" y="2279817"/>
        <a:ext cx="2942377" cy="1692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79EE4-1112-45C1-A6CB-FA42E2378C3C}">
      <dsp:nvSpPr>
        <dsp:cNvPr id="0" name=""/>
        <dsp:cNvSpPr/>
      </dsp:nvSpPr>
      <dsp:spPr>
        <a:xfrm>
          <a:off x="1415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income growth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76272" y="517535"/>
        <a:ext cx="1327129" cy="1327129"/>
      </dsp:txXfrm>
    </dsp:sp>
    <dsp:sp modelId="{AE85FFB7-E454-48D7-9BAD-1606B2475238}">
      <dsp:nvSpPr>
        <dsp:cNvPr id="0" name=""/>
        <dsp:cNvSpPr/>
      </dsp:nvSpPr>
      <dsp:spPr>
        <a:xfrm>
          <a:off x="2030659" y="636815"/>
          <a:ext cx="1088569" cy="1088569"/>
        </a:xfrm>
        <a:prstGeom prst="mathPlus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174949" y="1053084"/>
        <a:ext cx="799989" cy="256031"/>
      </dsp:txXfrm>
    </dsp:sp>
    <dsp:sp modelId="{7CF1BF9D-C96A-496E-88C4-29117A0885DB}">
      <dsp:nvSpPr>
        <dsp:cNvPr id="0" name=""/>
        <dsp:cNvSpPr/>
      </dsp:nvSpPr>
      <dsp:spPr>
        <a:xfrm>
          <a:off x="3271628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value of </a:t>
          </a:r>
          <a:r>
            <a:rPr lang="en-US" sz="2000" kern="1200" dirty="0" smtClean="0">
              <a:solidFill>
                <a:schemeClr val="tx1"/>
              </a:solidFill>
            </a:rPr>
            <a:t>life years gained in that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46485" y="517535"/>
        <a:ext cx="1327129" cy="1327129"/>
      </dsp:txXfrm>
    </dsp:sp>
    <dsp:sp modelId="{911D194D-E439-4024-9027-ED51B7F59E07}">
      <dsp:nvSpPr>
        <dsp:cNvPr id="0" name=""/>
        <dsp:cNvSpPr/>
      </dsp:nvSpPr>
      <dsp:spPr>
        <a:xfrm>
          <a:off x="5300871" y="636815"/>
          <a:ext cx="1088569" cy="1088569"/>
        </a:xfrm>
        <a:prstGeom prst="mathEqual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5445161" y="861060"/>
        <a:ext cx="799989" cy="640079"/>
      </dsp:txXfrm>
    </dsp:sp>
    <dsp:sp modelId="{4D23D6BA-1AA6-408C-B7E9-023603269259}">
      <dsp:nvSpPr>
        <dsp:cNvPr id="0" name=""/>
        <dsp:cNvSpPr/>
      </dsp:nvSpPr>
      <dsp:spPr>
        <a:xfrm>
          <a:off x="6541840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change in country's </a:t>
          </a:r>
          <a:r>
            <a:rPr lang="en-US" sz="2000" b="1" kern="1200" dirty="0" smtClean="0">
              <a:solidFill>
                <a:schemeClr val="tx1"/>
              </a:solidFill>
            </a:rPr>
            <a:t>full income </a:t>
          </a:r>
          <a:r>
            <a:rPr lang="en-US" sz="2000" kern="1200" dirty="0" smtClean="0">
              <a:solidFill>
                <a:schemeClr val="tx1"/>
              </a:solidFill>
            </a:rPr>
            <a:t>over </a:t>
          </a:r>
          <a:r>
            <a:rPr lang="en-US" sz="2000" kern="1200" dirty="0" smtClean="0">
              <a:solidFill>
                <a:schemeClr val="tx1"/>
              </a:solidFill>
            </a:rPr>
            <a:t>time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16697" y="517535"/>
        <a:ext cx="1327129" cy="1327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FAC79-521C-431B-9600-7D85DCB8333C}">
      <dsp:nvSpPr>
        <dsp:cNvPr id="0" name=""/>
        <dsp:cNvSpPr/>
      </dsp:nvSpPr>
      <dsp:spPr>
        <a:xfrm>
          <a:off x="0" y="503656"/>
          <a:ext cx="2667000" cy="180139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4"/>
              </a:solidFill>
            </a:rPr>
            <a:t>RMNCH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Pregnancy related interventions; Abortion &amp; complications; Family planning; Diarrhoea management; Pneumonia treatment; Immunisation; Nutrition</a:t>
          </a:r>
          <a:endParaRPr lang="en-US" sz="1400" b="1" kern="1200" dirty="0">
            <a:solidFill>
              <a:schemeClr val="accent4"/>
            </a:solidFill>
          </a:endParaRPr>
        </a:p>
      </dsp:txBody>
      <dsp:txXfrm>
        <a:off x="87937" y="591593"/>
        <a:ext cx="2491126" cy="1625519"/>
      </dsp:txXfrm>
    </dsp:sp>
    <dsp:sp modelId="{12533B74-3B28-4BF9-967C-5B567E18522F}">
      <dsp:nvSpPr>
        <dsp:cNvPr id="0" name=""/>
        <dsp:cNvSpPr/>
      </dsp:nvSpPr>
      <dsp:spPr>
        <a:xfrm>
          <a:off x="2933700" y="503656"/>
          <a:ext cx="2667000" cy="180139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4"/>
              </a:solidFill>
            </a:rPr>
            <a:t>HIV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Prevention activities; Management of opportunistic infections; Care and treatment; Collaborative tuberculosis-HIV treatment</a:t>
          </a:r>
          <a:endParaRPr lang="en-US" sz="1400" b="1" kern="1200" dirty="0">
            <a:solidFill>
              <a:schemeClr val="accent4"/>
            </a:solidFill>
          </a:endParaRPr>
        </a:p>
      </dsp:txBody>
      <dsp:txXfrm>
        <a:off x="3021637" y="591593"/>
        <a:ext cx="2491126" cy="1625519"/>
      </dsp:txXfrm>
    </dsp:sp>
    <dsp:sp modelId="{E1E4E3DB-A5BD-4731-93AA-2CA605CD60EF}">
      <dsp:nvSpPr>
        <dsp:cNvPr id="0" name=""/>
        <dsp:cNvSpPr/>
      </dsp:nvSpPr>
      <dsp:spPr>
        <a:xfrm>
          <a:off x="5867399" y="503656"/>
          <a:ext cx="2667000" cy="180139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4"/>
              </a:solidFill>
            </a:rPr>
            <a:t>Malaria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Treatment with appropriate drugs; Long-lasting insecticidal bed nets; Intermittent presumptive treatment in pregnancy</a:t>
          </a:r>
          <a:endParaRPr lang="en-US" sz="1400" b="1" kern="1200" dirty="0">
            <a:solidFill>
              <a:schemeClr val="accent4"/>
            </a:solidFill>
          </a:endParaRPr>
        </a:p>
      </dsp:txBody>
      <dsp:txXfrm>
        <a:off x="5955336" y="591593"/>
        <a:ext cx="2491126" cy="1625519"/>
      </dsp:txXfrm>
    </dsp:sp>
    <dsp:sp modelId="{3D31C2EB-1B13-41C5-88FA-5F6C3171038D}">
      <dsp:nvSpPr>
        <dsp:cNvPr id="0" name=""/>
        <dsp:cNvSpPr/>
      </dsp:nvSpPr>
      <dsp:spPr>
        <a:xfrm>
          <a:off x="1426338" y="2571750"/>
          <a:ext cx="2667000" cy="180139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4"/>
              </a:solidFill>
            </a:rPr>
            <a:t>Tuberculosis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Diagnosis, care and treatment of drug-sensitive TB; Diagnosis, care and treatment of multidrug-resistant TB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 smtClean="0">
            <a:solidFill>
              <a:schemeClr val="tx1"/>
            </a:solidFill>
          </a:endParaRPr>
        </a:p>
      </dsp:txBody>
      <dsp:txXfrm>
        <a:off x="1514275" y="2659687"/>
        <a:ext cx="2491126" cy="1625519"/>
      </dsp:txXfrm>
    </dsp:sp>
    <dsp:sp modelId="{1CE2B061-F5B5-4B80-81C1-E69273DA1CEB}">
      <dsp:nvSpPr>
        <dsp:cNvPr id="0" name=""/>
        <dsp:cNvSpPr/>
      </dsp:nvSpPr>
      <dsp:spPr>
        <a:xfrm>
          <a:off x="4360038" y="2571750"/>
          <a:ext cx="2748023" cy="1801393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4"/>
              </a:solidFill>
            </a:rPr>
            <a:t>Neglected Tropical Diseases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Interventions to control: lymphatic filariasis, onchocerciasis, schistosomiasis, trachoma, soil-transmitted helminths</a:t>
          </a:r>
          <a:endParaRPr lang="en-US" sz="1600" b="1" kern="1200" dirty="0">
            <a:solidFill>
              <a:schemeClr val="accent4"/>
            </a:solidFill>
          </a:endParaRPr>
        </a:p>
      </dsp:txBody>
      <dsp:txXfrm>
        <a:off x="4447975" y="2659687"/>
        <a:ext cx="2572149" cy="1625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892224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#GH2035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8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R&amp;D: New Tools to Achieve Convergence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793807"/>
              </p:ext>
            </p:extLst>
          </p:nvPr>
        </p:nvGraphicFramePr>
        <p:xfrm>
          <a:off x="420190" y="1744113"/>
          <a:ext cx="8266610" cy="427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50"/>
                <a:gridCol w="991051"/>
                <a:gridCol w="2971800"/>
                <a:gridCol w="2510968"/>
                <a:gridCol w="116840"/>
                <a:gridCol w="762001"/>
              </a:tblGrid>
              <a:tr h="274765"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Diagnostics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Drugs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Vaccines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Devices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837">
                <a:tc gridSpan="6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Short term (available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</a:rPr>
                        <a:t> for use before 2020)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072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Important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Point-of-care</a:t>
                      </a:r>
                      <a:r>
                        <a:rPr lang="en-US" sz="1100" baseline="0" dirty="0" smtClean="0"/>
                        <a:t> diagnostics for HIV,  TB and  malaria; point-of-care viral load for HIV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New artemisinin</a:t>
                      </a:r>
                      <a:r>
                        <a:rPr lang="en-US" sz="1100" baseline="0" dirty="0" smtClean="0"/>
                        <a:t>  coformulations for malaria; new TB drug conformulations ; curative drugs for hep C; new antivirals for influenza; long-acting contraceptive implant to reduce total fertility rate; safe, effective and shorter duration therapy for active and latent TB; new drugs for neglected tropical diseases (with high efficacy and few side-effects)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Moderately efficacious (50%) malaria vaccine; conjugated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typhoid</a:t>
                      </a:r>
                      <a:r>
                        <a:rPr lang="en-US" sz="1100" baseline="0" dirty="0" smtClean="0"/>
                        <a:t> vaccine; staphylococcal vaccine; heat-stable vaccines; new adjuvantrs to reduce multiple dosing of vaccines; more effective influenza vaccines in elderly people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Self-injected</a:t>
                      </a:r>
                      <a:r>
                        <a:rPr lang="en-US" sz="1100" baseline="0" dirty="0" smtClean="0"/>
                        <a:t> vaccines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4618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Potentially</a:t>
                      </a:r>
                      <a:r>
                        <a:rPr lang="en-US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game-changing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Single-encounter</a:t>
                      </a:r>
                      <a:r>
                        <a:rPr lang="en-US" sz="1100" baseline="0" dirty="0" smtClean="0"/>
                        <a:t> treatment for malaria: a one-dose cure for falciparum and vivax malaria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837">
                <a:tc gridSpan="6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Medium term (available for use before 2030)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4072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Important</a:t>
                      </a:r>
                      <a:endParaRPr lang="en-US" sz="11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Antimicrobials based on a new mechanism</a:t>
                      </a:r>
                      <a:r>
                        <a:rPr lang="en-US" sz="1100" baseline="0" dirty="0" smtClean="0"/>
                        <a:t> of action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Combines diarrhoea vaccine (rotavirus, entertoxigenic, Escherichia colityphoid, and shigella);</a:t>
                      </a:r>
                      <a:r>
                        <a:rPr lang="en-US" sz="1100" baseline="0" dirty="0" smtClean="0"/>
                        <a:t> protein-bases universal pneumococcal vaccine; respiratory syncytial virus vaccine; hepatitis C vaccine; HIV/AIDS vaccine; tuberculosis vaccine; highly efficacious malaria vaccine; universal influenza vaccine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--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33400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>
            <a:normAutofit fontScale="92500" lnSpcReduction="20000"/>
          </a:bodyPr>
          <a:lstStyle/>
          <a:p>
            <a:pPr marL="0" lvl="1" indent="0" algn="ctr">
              <a:buClr>
                <a:schemeClr val="accent1"/>
              </a:buClr>
              <a:buNone/>
            </a:pPr>
            <a:r>
              <a:rPr lang="en-US" sz="1600" b="1" dirty="0" smtClean="0"/>
              <a:t>The </a:t>
            </a:r>
            <a:r>
              <a:rPr lang="en-US" sz="1600" b="1" dirty="0"/>
              <a:t>international community should double its current R&amp;D spending from $3 billion to $6 billion annually by </a:t>
            </a:r>
            <a:r>
              <a:rPr lang="en-US" sz="1600" b="1" dirty="0" smtClean="0"/>
              <a:t>2020, with a focus on potentially </a:t>
            </a:r>
            <a:r>
              <a:rPr lang="en-US" sz="1600" b="1" dirty="0"/>
              <a:t>game-changing vaccines, diagnostics and drugs</a:t>
            </a:r>
            <a:r>
              <a:rPr lang="en-US" sz="1600" b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9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cs typeface="Calibri"/>
              </a:rPr>
              <a:t>Substantial Reduction in NCDs and </a:t>
            </a:r>
            <a:r>
              <a:rPr lang="en-US" altLang="en-US" sz="2800" dirty="0" smtClean="0">
                <a:cs typeface="Calibri"/>
              </a:rPr>
              <a:t>Injuries </a:t>
            </a:r>
            <a:r>
              <a:rPr lang="en-US" altLang="en-US" sz="2800" dirty="0">
                <a:cs typeface="Calibri"/>
              </a:rPr>
              <a:t>by 2035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55657"/>
              </p:ext>
            </p:extLst>
          </p:nvPr>
        </p:nvGraphicFramePr>
        <p:xfrm>
          <a:off x="381000" y="1828800"/>
          <a:ext cx="8381999" cy="4297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90600"/>
                <a:gridCol w="1904999"/>
                <a:gridCol w="2057401"/>
                <a:gridCol w="2133600"/>
                <a:gridCol w="1295399"/>
              </a:tblGrid>
              <a:tr h="267511">
                <a:tc gridSpan="5">
                  <a:txBody>
                    <a:bodyPr/>
                    <a:lstStyle/>
                    <a:p>
                      <a:r>
                        <a:rPr lang="en-US" sz="1200" dirty="0" smtClean="0"/>
                        <a:t>Policy Instruments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585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Price changes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(taxes and subsidies)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Laws and regulations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Information and communication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Improved built environment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4585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Tobacco use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Large (170%) excise taxes*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Bans on use in public places</a:t>
                      </a:r>
                      <a:r>
                        <a:rPr lang="en-US" sz="1200" baseline="0" dirty="0" smtClean="0"/>
                        <a:t> and on promotion*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Mass media messages*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</a:tr>
              <a:tr h="6241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Alcohol use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Large taxes in countries with high burden of alcohol consumption*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Bans on promotion and restrictions on sales*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Mass</a:t>
                      </a:r>
                      <a:r>
                        <a:rPr lang="en-US" sz="1200" baseline="0" dirty="0" smtClean="0"/>
                        <a:t> media messages*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</a:tr>
              <a:tr h="6241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Poor diet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Tax sugar and potentially</a:t>
                      </a:r>
                      <a:r>
                        <a:rPr lang="en-US" sz="1200" baseline="0" dirty="0" smtClean="0"/>
                        <a:t> other foods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Bans on salt and transfats in processed food*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public awareness of healthy diet and physical activity*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</a:tr>
              <a:tr h="6241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Unsafe</a:t>
                      </a:r>
                      <a:r>
                        <a:rPr lang="en-US" sz="1200" baseline="0" dirty="0" smtClean="0"/>
                        <a:t> roads and vehicles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Enforce speeding and drink-driving</a:t>
                      </a:r>
                      <a:r>
                        <a:rPr lang="en-US" sz="1200" baseline="0" dirty="0" smtClean="0"/>
                        <a:t> laws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Safe roads and vehicles</a:t>
                      </a:r>
                      <a:endParaRPr lang="en-US" sz="1200" dirty="0"/>
                    </a:p>
                  </a:txBody>
                  <a:tcPr/>
                </a:tc>
              </a:tr>
              <a:tr h="11592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Air pollution</a:t>
                      </a:r>
                      <a:endParaRPr 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Reduce coal and petroleum energy subsidies. Selectively subsidise LPG to replace</a:t>
                      </a:r>
                      <a:r>
                        <a:rPr lang="en-US" sz="1200" baseline="0" dirty="0" smtClean="0"/>
                        <a:t> kerosene. Tax sources of ambient pollution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Promote LPG use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066800"/>
            <a:ext cx="8686800" cy="620312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1400" b="1" dirty="0" smtClean="0">
                <a:latin typeface="Calibri"/>
                <a:cs typeface="Calibri"/>
              </a:rPr>
              <a:t>Inexpensive </a:t>
            </a:r>
            <a:r>
              <a:rPr lang="en-US" sz="1400" b="1" dirty="0">
                <a:latin typeface="Calibri"/>
                <a:cs typeface="Calibri"/>
              </a:rPr>
              <a:t>population-based and clinical interventions could </a:t>
            </a:r>
            <a:r>
              <a:rPr lang="en-US" sz="1400" b="1" dirty="0" smtClean="0">
                <a:latin typeface="Calibri"/>
                <a:cs typeface="Calibri"/>
              </a:rPr>
              <a:t>reduce </a:t>
            </a:r>
            <a:r>
              <a:rPr lang="en-US" sz="1400" b="1" dirty="0">
                <a:latin typeface="Calibri"/>
                <a:cs typeface="Calibri"/>
              </a:rPr>
              <a:t>additional deaths from NCDs and </a:t>
            </a:r>
            <a:r>
              <a:rPr lang="en-US" sz="1400" b="1" dirty="0" smtClean="0">
                <a:latin typeface="Calibri"/>
                <a:cs typeface="Calibri"/>
              </a:rPr>
              <a:t>injuries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sz="1400" b="1" dirty="0" smtClean="0">
                <a:latin typeface="Calibri"/>
                <a:cs typeface="Calibri"/>
              </a:rPr>
              <a:t>Fiscal </a:t>
            </a:r>
            <a:r>
              <a:rPr lang="en-US" sz="1400" b="1" dirty="0">
                <a:latin typeface="Calibri"/>
                <a:cs typeface="Calibri"/>
              </a:rPr>
              <a:t>policies are </a:t>
            </a:r>
            <a:r>
              <a:rPr lang="en-US" sz="1400" b="1" dirty="0" smtClean="0">
                <a:latin typeface="Calibri"/>
                <a:cs typeface="Calibri"/>
              </a:rPr>
              <a:t>a promising </a:t>
            </a:r>
            <a:r>
              <a:rPr lang="en-US" sz="1400" b="1" dirty="0">
                <a:latin typeface="Calibri"/>
                <a:cs typeface="Calibri"/>
              </a:rPr>
              <a:t>and underused lever, especially tobacco taxation and </a:t>
            </a:r>
            <a:r>
              <a:rPr lang="en-US" sz="1400" b="1" dirty="0" smtClean="0">
                <a:latin typeface="Calibri"/>
                <a:cs typeface="Calibri"/>
              </a:rPr>
              <a:t>reducing fossil fuel subsidies</a:t>
            </a:r>
            <a:endParaRPr lang="en-US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6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Progressive Universalist Pathways to UHC Protect the Poor from the Outset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1388060" y="1828800"/>
            <a:ext cx="6367880" cy="353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410200"/>
            <a:ext cx="3266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i="1" dirty="0" smtClean="0"/>
              <a:t>Pathways toward universal universal health coverage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404806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for International Collective Action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0" r="6947" b="32587"/>
          <a:stretch/>
        </p:blipFill>
        <p:spPr bwMode="auto">
          <a:xfrm>
            <a:off x="304800" y="2133600"/>
            <a:ext cx="5089408" cy="329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205740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3565A"/>
                </a:solidFill>
                <a:ea typeface="ＭＳ Ｐゴシック" charset="0"/>
                <a:cs typeface="Calibri"/>
              </a:rPr>
              <a:t>Best way to support convergence is funding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development and delivery of new health technologies R&amp;D targeted at diseases disproportionately affecting LICs and LMICs</a:t>
            </a:r>
            <a:endParaRPr lang="en-US" b="1" dirty="0" smtClean="0">
              <a:solidFill>
                <a:srgbClr val="EE3124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and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managing </a:t>
            </a: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externalities such as pandemics</a:t>
            </a:r>
            <a:r>
              <a:rPr lang="en-US" dirty="0" smtClean="0">
                <a:solidFill>
                  <a:srgbClr val="53565A"/>
                </a:solidFill>
                <a:ea typeface="ＭＳ Ｐゴシック" charset="0"/>
                <a:cs typeface="Calibri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These core functions have been neglected in the last 20 </a:t>
            </a:r>
            <a:r>
              <a:rPr lang="en-US" dirty="0" smtClean="0"/>
              <a:t>years.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</p:txBody>
      </p:sp>
      <p:sp>
        <p:nvSpPr>
          <p:cNvPr id="6" name="Double Bracket 5"/>
          <p:cNvSpPr/>
          <p:nvPr/>
        </p:nvSpPr>
        <p:spPr>
          <a:xfrm>
            <a:off x="5562600" y="1981200"/>
            <a:ext cx="3124200" cy="3789760"/>
          </a:xfrm>
          <a:prstGeom prst="bracketPair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32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Launch &amp; Advocacy Plans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28828"/>
              </p:ext>
            </p:extLst>
          </p:nvPr>
        </p:nvGraphicFramePr>
        <p:xfrm>
          <a:off x="381000" y="2417008"/>
          <a:ext cx="8382000" cy="360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495800"/>
              </a:tblGrid>
              <a:tr h="388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Phase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Phase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F0FF"/>
                    </a:solidFill>
                  </a:tcPr>
                </a:tc>
              </a:tr>
              <a:tr h="321445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Teleconference with global health advocacy community, Nov 25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Global launches in London, Johannesburg and Tunis, Dec 3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UCSF launch with Bay Area philanthropists, Dec 17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 with select Commissioners around Ope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Working Group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meetings , Jan 2014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WEF panel event in Davos, Jan 2014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 event, 3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Session of the Intergovernmental Committee of Experts on Financing the SDGs, Mar 2014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 event at the African Health Economics Association Meeting, March 2014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 event, World Bank spring meetings, April 2014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 event at the African Development Bank meeting in Kigali targeting African Finance Ministers, May 2014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Capitol Hill briefing, held at CGD, date TBC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 Parliamentary briefing, date TBC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events in target countries hosted by Commissioners and advocacy groups, TBC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briefings for development agencies, banks and academia hosted by Commissioners, TBC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799"/>
          </a:xfrm>
          <a:prstGeom prst="bracketPair">
            <a:avLst/>
          </a:prstGeo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accent4"/>
                </a:solidFill>
              </a:rPr>
              <a:t>Target audiences: </a:t>
            </a:r>
            <a:r>
              <a:rPr lang="en-US" sz="1800" dirty="0"/>
              <a:t>Post-2015 decision-makers; finance and health ministers from LICs and lower MICs; donor agencies and multilateral banks; global health advocates; global health academia; private sector and corporate leaders.</a:t>
            </a:r>
          </a:p>
        </p:txBody>
      </p:sp>
    </p:spTree>
    <p:extLst>
      <p:ext uri="{BB962C8B-B14F-4D97-AF65-F5344CB8AC3E}">
        <p14:creationId xmlns:p14="http://schemas.microsoft.com/office/powerpoint/2010/main" val="45523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Global Health 2035: </a:t>
            </a:r>
            <a:br>
              <a:rPr lang="en-US" sz="3000" dirty="0" smtClean="0"/>
            </a:br>
            <a:r>
              <a:rPr lang="en-US" sz="3000" dirty="0" smtClean="0"/>
              <a:t>The World Development Report 1993 at 20 Years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293749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952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1993-2013: Extraordinary Economic Progress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2644" y="5377190"/>
            <a:ext cx="5092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i="1" dirty="0" smtClean="0"/>
              <a:t>Movement of populations from low income to higher income between 1990 and 2011</a:t>
            </a:r>
            <a:endParaRPr lang="en-GB" sz="11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1942" r="3318"/>
          <a:stretch/>
        </p:blipFill>
        <p:spPr bwMode="auto">
          <a:xfrm>
            <a:off x="1213315" y="1752600"/>
            <a:ext cx="671737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7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2013-2035: Global Health Challenges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11" y="1828800"/>
            <a:ext cx="6310178" cy="3774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5134" y="1371600"/>
            <a:ext cx="7053727" cy="400110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hild </a:t>
            </a:r>
            <a:r>
              <a:rPr lang="en-US" sz="2000" dirty="0"/>
              <a:t>deaths and infectious </a:t>
            </a:r>
            <a:r>
              <a:rPr lang="en-US" sz="2000" dirty="0" smtClean="0"/>
              <a:t>diseases by </a:t>
            </a:r>
            <a:r>
              <a:rPr lang="en-US" sz="2000" dirty="0"/>
              <a:t>country income level, 2011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53953" y="5681990"/>
            <a:ext cx="4618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i="1" dirty="0" smtClean="0"/>
              <a:t>Worldwide distribution of child deaths and TB deaths by country income level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417037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Health 2035: Key Messages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0426388"/>
              </p:ext>
            </p:extLst>
          </p:nvPr>
        </p:nvGraphicFramePr>
        <p:xfrm>
          <a:off x="876300" y="14478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08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Income: A Better Way to Measure the Returns from Investing in Health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5376562"/>
              </p:ext>
            </p:extLst>
          </p:nvPr>
        </p:nvGraphicFramePr>
        <p:xfrm>
          <a:off x="228600" y="1524000"/>
          <a:ext cx="84201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71500" y="3810000"/>
            <a:ext cx="800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Across LICs and LMICs, health contributed to </a:t>
            </a:r>
            <a:r>
              <a:rPr lang="en-US" sz="2000" b="1" dirty="0"/>
              <a:t>annual growth in full income by about 1.2% per year </a:t>
            </a:r>
            <a:r>
              <a:rPr lang="en-US" sz="2000" dirty="0"/>
              <a:t>of the initial value of GDP for the period 1990–2000 and </a:t>
            </a:r>
            <a:r>
              <a:rPr lang="en-US" sz="2000" b="1" dirty="0"/>
              <a:t>1·8% per year </a:t>
            </a:r>
            <a:r>
              <a:rPr lang="en-US" sz="2000" dirty="0"/>
              <a:t>in the period </a:t>
            </a:r>
            <a:r>
              <a:rPr lang="en-US" sz="2000" dirty="0" smtClean="0"/>
              <a:t>2000–2011</a:t>
            </a:r>
            <a:r>
              <a:rPr lang="en-US" sz="2000" dirty="0"/>
              <a:t>.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</a:t>
            </a:r>
            <a:r>
              <a:rPr lang="en-US" sz="2000" b="1" dirty="0"/>
              <a:t> economic benefits of convergence </a:t>
            </a:r>
            <a:r>
              <a:rPr lang="en-US" sz="2000" dirty="0"/>
              <a:t>would exceed costs by a factor of about 9 in LICs and around 20 in </a:t>
            </a:r>
            <a:r>
              <a:rPr lang="en-US" sz="2000" dirty="0" smtClean="0"/>
              <a:t>LMICs.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767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Grand Convergence </a:t>
            </a:r>
            <a:r>
              <a:rPr lang="en-GB" dirty="0" smtClean="0"/>
              <a:t>is </a:t>
            </a:r>
            <a:r>
              <a:rPr lang="en-GB" dirty="0"/>
              <a:t>Achievable by 2035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410200" cy="3951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uble Bracket 6"/>
          <p:cNvSpPr/>
          <p:nvPr/>
        </p:nvSpPr>
        <p:spPr>
          <a:xfrm>
            <a:off x="228600" y="2286000"/>
            <a:ext cx="2839915" cy="2736824"/>
          </a:xfrm>
          <a:prstGeom prst="bracketPair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520974"/>
            <a:ext cx="2535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With </a:t>
            </a:r>
            <a:r>
              <a:rPr lang="en-US" sz="1600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enhanced investment,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we could achieve 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4"/>
                </a:solidFill>
                <a:latin typeface="Calibri"/>
                <a:ea typeface="ＭＳ Ｐゴシック" charset="0"/>
                <a:cs typeface="Calibri"/>
              </a:rPr>
              <a:t>grand</a:t>
            </a:r>
            <a:r>
              <a:rPr lang="en-US" sz="1600" dirty="0" smtClean="0">
                <a:solidFill>
                  <a:schemeClr val="accent4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1600" b="1" dirty="0">
                <a:solidFill>
                  <a:schemeClr val="accent4"/>
                </a:solidFill>
                <a:latin typeface="Calibri"/>
                <a:ea typeface="ＭＳ Ｐゴシック" charset="0"/>
                <a:cs typeface="Calibri"/>
              </a:rPr>
              <a:t>c</a:t>
            </a:r>
            <a:r>
              <a:rPr lang="en-US" sz="1600" b="1" dirty="0" smtClean="0">
                <a:solidFill>
                  <a:schemeClr val="accent4"/>
                </a:solidFill>
                <a:latin typeface="Calibri"/>
                <a:ea typeface="ＭＳ Ｐゴシック" charset="0"/>
                <a:cs typeface="Calibri"/>
              </a:rPr>
              <a:t>onvergence</a:t>
            </a:r>
            <a:r>
              <a:rPr lang="en-US" sz="1600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 in global health in </a:t>
            </a:r>
            <a:r>
              <a:rPr lang="en-US" sz="1600" dirty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the next </a:t>
            </a:r>
            <a:r>
              <a:rPr lang="en-US" sz="1600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generation –  bringing </a:t>
            </a:r>
            <a:r>
              <a:rPr lang="en-US" sz="1600" dirty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deaths from infections and RMNCH conditions in LICs and MICs down to rates in the best-performing </a:t>
            </a:r>
            <a:r>
              <a:rPr lang="en-US" sz="1600" dirty="0" smtClean="0">
                <a:solidFill>
                  <a:srgbClr val="53565A"/>
                </a:solidFill>
                <a:latin typeface="Calibri"/>
                <a:ea typeface="ＭＳ Ｐゴシック" charset="0"/>
                <a:cs typeface="Calibri"/>
              </a:rPr>
              <a:t>MICs.</a:t>
            </a:r>
            <a:endParaRPr lang="en-US" sz="1600" dirty="0">
              <a:solidFill>
                <a:srgbClr val="53565A"/>
              </a:solidFill>
              <a:latin typeface="Calibri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92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Interventions Included in Convergence Model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0163454"/>
              </p:ext>
            </p:extLst>
          </p:nvPr>
        </p:nvGraphicFramePr>
        <p:xfrm>
          <a:off x="304800" y="11430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4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Convergence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1361"/>
              </p:ext>
            </p:extLst>
          </p:nvPr>
        </p:nvGraphicFramePr>
        <p:xfrm>
          <a:off x="538436" y="1447800"/>
          <a:ext cx="8072164" cy="413889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90800"/>
                <a:gridCol w="3033012"/>
                <a:gridCol w="2448352"/>
              </a:tblGrid>
              <a:tr h="6477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Scenario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(realistic scenario)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Scenario 2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(optimistic scenario)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</a:tr>
              <a:tr h="954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Growth in domestic health spending from now to 2035, as a proportion of GDP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2% </a:t>
                      </a:r>
                      <a:r>
                        <a:rPr lang="en-US" sz="1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400" dirty="0">
                          <a:effectLst/>
                        </a:rPr>
                        <a:t> 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2% </a:t>
                      </a:r>
                      <a:r>
                        <a:rPr lang="en-US" sz="1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400" dirty="0">
                          <a:effectLst/>
                        </a:rPr>
                        <a:t> 4%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</a:tr>
              <a:tr h="71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Allocation of this increase to the convergence agenda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2/3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2/3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</a:tr>
              <a:tr h="1089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Incremental cost of convergence in the year </a:t>
                      </a:r>
                      <a:r>
                        <a:rPr lang="en-US" sz="1400" dirty="0" smtClean="0">
                          <a:effectLst/>
                        </a:rPr>
                        <a:t>2035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 US $30 billion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US $30 billion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</a:tr>
              <a:tr h="71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Contribution of domestic versus external financing in the year 2035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Domestic: US $21 billion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External: US $9 billion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Domestic: US $30 billion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External</a:t>
                      </a:r>
                      <a:r>
                        <a:rPr lang="en-US" sz="1400" dirty="0" smtClean="0">
                          <a:effectLst/>
                        </a:rPr>
                        <a:t>: US </a:t>
                      </a:r>
                      <a:r>
                        <a:rPr lang="en-US" sz="1400" dirty="0">
                          <a:effectLst/>
                        </a:rPr>
                        <a:t>$0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067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1322</Words>
  <Application>Microsoft Macintosh PowerPoint</Application>
  <PresentationFormat>On-screen Show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Global Health 2035:  The World Development Report 1993 at 20 Years</vt:lpstr>
      <vt:lpstr>1993-2013: Extraordinary Economic Progress</vt:lpstr>
      <vt:lpstr>2013-2035: Global Health Challenges</vt:lpstr>
      <vt:lpstr>Global Health 2035: Key Messages</vt:lpstr>
      <vt:lpstr>Full Income: A Better Way to Measure the Returns from Investing in Health</vt:lpstr>
      <vt:lpstr>A Grand Convergence is Achievable by 2035</vt:lpstr>
      <vt:lpstr>Interventions Included in Convergence Model</vt:lpstr>
      <vt:lpstr>Financing Convergence</vt:lpstr>
      <vt:lpstr>R&amp;D: New Tools to Achieve Convergence</vt:lpstr>
      <vt:lpstr>Substantial Reduction in NCDs and Injuries by 2035</vt:lpstr>
      <vt:lpstr>Progressive Universalist Pathways to UHC Protect the Poor from the Outset</vt:lpstr>
      <vt:lpstr>Opportunities for International Collective Action</vt:lpstr>
      <vt:lpstr>Launch &amp; Advocacy Plans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Jordan Vita</cp:lastModifiedBy>
  <cp:revision>8</cp:revision>
  <dcterms:created xsi:type="dcterms:W3CDTF">2013-11-22T21:55:45Z</dcterms:created>
  <dcterms:modified xsi:type="dcterms:W3CDTF">2013-11-29T21:29:20Z</dcterms:modified>
</cp:coreProperties>
</file>