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15" r:id="rId2"/>
    <p:sldId id="365" r:id="rId3"/>
    <p:sldId id="357" r:id="rId4"/>
    <p:sldId id="301" r:id="rId5"/>
    <p:sldId id="303" r:id="rId6"/>
    <p:sldId id="337" r:id="rId7"/>
    <p:sldId id="392" r:id="rId8"/>
    <p:sldId id="389" r:id="rId9"/>
    <p:sldId id="393" r:id="rId10"/>
    <p:sldId id="358" r:id="rId11"/>
    <p:sldId id="371" r:id="rId12"/>
    <p:sldId id="360" r:id="rId13"/>
    <p:sldId id="369" r:id="rId14"/>
    <p:sldId id="373" r:id="rId15"/>
    <p:sldId id="374" r:id="rId16"/>
    <p:sldId id="376" r:id="rId17"/>
    <p:sldId id="380" r:id="rId18"/>
    <p:sldId id="382" r:id="rId19"/>
    <p:sldId id="356"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Kraus" initials="JK" lastIdx="6" clrIdx="0"/>
  <p:cmAuthor id="1" name="Marco Schäferhoff" initials="MS" lastIdx="3" clrIdx="1"/>
  <p:cmAuthor id="2" name="Fewer, Sara" initials="F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83" autoAdjust="0"/>
  </p:normalViewPr>
  <p:slideViewPr>
    <p:cSldViewPr>
      <p:cViewPr>
        <p:scale>
          <a:sx n="60" d="100"/>
          <a:sy n="60" d="100"/>
        </p:scale>
        <p:origin x="-1572"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Sheet1!$B$1</c:f>
              <c:strCache>
                <c:ptCount val="1"/>
                <c:pt idx="0">
                  <c:v>Sales</c:v>
                </c:pt>
              </c:strCache>
            </c:strRef>
          </c:tx>
          <c:dPt>
            <c:idx val="0"/>
            <c:bubble3D val="0"/>
            <c:spPr>
              <a:solidFill>
                <a:schemeClr val="accent1">
                  <a:lumMod val="75000"/>
                </a:schemeClr>
              </a:solidFill>
            </c:spPr>
          </c:dPt>
          <c:dPt>
            <c:idx val="1"/>
            <c:bubble3D val="0"/>
            <c:spPr>
              <a:solidFill>
                <a:srgbClr val="92D050"/>
              </a:solidFill>
            </c:spPr>
          </c:dPt>
          <c:dPt>
            <c:idx val="4"/>
            <c:bubble3D val="0"/>
            <c:spPr>
              <a:solidFill>
                <a:schemeClr val="accent1"/>
              </a:solidFill>
            </c:spPr>
          </c:dPt>
          <c:dLbls>
            <c:dLbl>
              <c:idx val="0"/>
              <c:layout>
                <c:manualLayout>
                  <c:x val="0.16314066601049867"/>
                  <c:y val="-1.4960875984251968E-2"/>
                </c:manualLayout>
              </c:layout>
              <c:spPr>
                <a:noFill/>
                <a:ln>
                  <a:noFill/>
                </a:ln>
                <a:effectLst/>
              </c:spPr>
              <c:txPr>
                <a:bodyPr/>
                <a:lstStyle/>
                <a:p>
                  <a:pPr>
                    <a:defRPr>
                      <a:solidFill>
                        <a:schemeClr val="tx1">
                          <a:lumMod val="50000"/>
                        </a:schemeClr>
                      </a:solidFill>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0245364211762144"/>
                  <c:y val="-4.8676969983970177E-2"/>
                </c:manualLayout>
              </c:layout>
              <c:tx>
                <c:rich>
                  <a:bodyPr/>
                  <a:lstStyle/>
                  <a:p>
                    <a:pPr>
                      <a:defRPr>
                        <a:solidFill>
                          <a:schemeClr val="tx1">
                            <a:lumMod val="50000"/>
                          </a:schemeClr>
                        </a:solidFill>
                      </a:defRPr>
                    </a:pPr>
                    <a:r>
                      <a:rPr lang="en-US" sz="1400" dirty="0">
                        <a:solidFill>
                          <a:schemeClr val="tx1">
                            <a:lumMod val="50000"/>
                          </a:schemeClr>
                        </a:solidFill>
                      </a:rPr>
                      <a:t>Global Public Goods, 2%</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7.8268169559941356E-2"/>
                  <c:y val="8.0505937341655734E-4"/>
                </c:manualLayout>
              </c:layout>
              <c:spPr/>
              <c:txPr>
                <a:bodyPr/>
                <a:lstStyle/>
                <a:p>
                  <a:pPr>
                    <a:defRPr sz="1400">
                      <a:solidFill>
                        <a:schemeClr val="tx1">
                          <a:lumMod val="50000"/>
                        </a:schemeClr>
                      </a:solidFill>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8.0490949344417251E-2"/>
                  <c:y val="0.14637415945884907"/>
                </c:manualLayout>
              </c:layout>
              <c:spPr/>
              <c:txPr>
                <a:bodyPr/>
                <a:lstStyle/>
                <a:p>
                  <a:pPr>
                    <a:defRPr sz="1400">
                      <a:solidFill>
                        <a:schemeClr val="tx1">
                          <a:lumMod val="50000"/>
                        </a:schemeClr>
                      </a:solidFill>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3.8874976132653527E-3"/>
                  <c:y val="-3.1440510120284045E-3"/>
                </c:manualLayout>
              </c:layout>
              <c:tx>
                <c:rich>
                  <a:bodyPr/>
                  <a:lstStyle/>
                  <a:p>
                    <a:pPr>
                      <a:defRPr>
                        <a:solidFill>
                          <a:schemeClr val="tx1">
                            <a:lumMod val="50000"/>
                          </a:schemeClr>
                        </a:solidFill>
                      </a:defRPr>
                    </a:pPr>
                    <a:r>
                      <a:rPr lang="en-US" dirty="0" smtClean="0">
                        <a:solidFill>
                          <a:schemeClr val="tx1">
                            <a:lumMod val="50000"/>
                          </a:schemeClr>
                        </a:solidFill>
                      </a:rPr>
                      <a:t>Global </a:t>
                    </a:r>
                    <a:br>
                      <a:rPr lang="en-US" dirty="0" smtClean="0">
                        <a:solidFill>
                          <a:schemeClr val="tx1">
                            <a:lumMod val="50000"/>
                          </a:schemeClr>
                        </a:solidFill>
                      </a:rPr>
                    </a:br>
                    <a:r>
                      <a:rPr lang="en-US" dirty="0" smtClean="0">
                        <a:solidFill>
                          <a:schemeClr val="tx1">
                            <a:lumMod val="50000"/>
                          </a:schemeClr>
                        </a:solidFill>
                      </a:rPr>
                      <a:t>(3%)</a:t>
                    </a:r>
                    <a:endParaRPr lang="en-US" dirty="0">
                      <a:solidFill>
                        <a:schemeClr val="tx1">
                          <a:lumMod val="50000"/>
                        </a:schemeClr>
                      </a:solidFill>
                    </a:endParaRP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Sheet1!$A$2:$A$5</c:f>
              <c:strCache>
                <c:ptCount val="4"/>
                <c:pt idx="0">
                  <c:v>Country-specific</c:v>
                </c:pt>
                <c:pt idx="1">
                  <c:v>Global Public Goods</c:v>
                </c:pt>
                <c:pt idx="2">
                  <c:v>Leadership and Stewardship</c:v>
                </c:pt>
                <c:pt idx="3">
                  <c:v>Management of Cross-Border Externalities</c:v>
                </c:pt>
              </c:strCache>
            </c:strRef>
          </c:cat>
          <c:val>
            <c:numRef>
              <c:f>Sheet1!$B$2:$B$5</c:f>
              <c:numCache>
                <c:formatCode>0%</c:formatCode>
                <c:ptCount val="4"/>
                <c:pt idx="0">
                  <c:v>0.97</c:v>
                </c:pt>
                <c:pt idx="1">
                  <c:v>1.9199999999999998E-2</c:v>
                </c:pt>
                <c:pt idx="2">
                  <c:v>5.3999999999999994E-3</c:v>
                </c:pt>
                <c:pt idx="3">
                  <c:v>5.1000000000000004E-3</c:v>
                </c:pt>
              </c:numCache>
            </c:numRef>
          </c:val>
        </c:ser>
        <c:dLbls>
          <c:showLegendKey val="0"/>
          <c:showVal val="0"/>
          <c:showCatName val="0"/>
          <c:showSerName val="0"/>
          <c:showPercent val="0"/>
          <c:showBubbleSize val="0"/>
          <c:showLeaderLines val="1"/>
        </c:dLbls>
        <c:gapWidth val="100"/>
        <c:splitType val="pos"/>
        <c:splitPos val="3"/>
        <c:secondPieSize val="75"/>
        <c:serLines/>
      </c:of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Unallocated</c:v>
                </c:pt>
              </c:strCache>
            </c:strRef>
          </c:tx>
          <c:invertIfNegative val="0"/>
          <c:dLbls>
            <c:spPr>
              <a:noFill/>
              <a:ln>
                <a:noFill/>
              </a:ln>
              <a:effectLst/>
            </c:spPr>
            <c:txPr>
              <a:bodyPr/>
              <a:lstStyle/>
              <a:p>
                <a:pPr>
                  <a:defRPr sz="1400">
                    <a:solidFill>
                      <a:schemeClr val="tx1">
                        <a:lumMod val="50000"/>
                      </a:schemeClr>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All donors assessed</c:v>
                </c:pt>
              </c:strCache>
            </c:strRef>
          </c:cat>
          <c:val>
            <c:numRef>
              <c:f>Sheet1!$B$2</c:f>
              <c:numCache>
                <c:formatCode>0%</c:formatCode>
                <c:ptCount val="1"/>
                <c:pt idx="0">
                  <c:v>0.16</c:v>
                </c:pt>
              </c:numCache>
            </c:numRef>
          </c:val>
        </c:ser>
        <c:ser>
          <c:idx val="1"/>
          <c:order val="1"/>
          <c:tx>
            <c:strRef>
              <c:f>Sheet1!$C$1</c:f>
              <c:strCache>
                <c:ptCount val="1"/>
                <c:pt idx="0">
                  <c:v>LICs</c:v>
                </c:pt>
              </c:strCache>
            </c:strRef>
          </c:tx>
          <c:invertIfNegative val="0"/>
          <c:dLbls>
            <c:spPr>
              <a:noFill/>
              <a:ln>
                <a:noFill/>
              </a:ln>
              <a:effectLst/>
            </c:spPr>
            <c:txPr>
              <a:bodyPr/>
              <a:lstStyle/>
              <a:p>
                <a:pPr>
                  <a:defRPr sz="1400">
                    <a:solidFill>
                      <a:schemeClr val="tx1">
                        <a:lumMod val="50000"/>
                      </a:schemeClr>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All donors assessed</c:v>
                </c:pt>
              </c:strCache>
            </c:strRef>
          </c:cat>
          <c:val>
            <c:numRef>
              <c:f>Sheet1!$C$2</c:f>
              <c:numCache>
                <c:formatCode>0%</c:formatCode>
                <c:ptCount val="1"/>
                <c:pt idx="0">
                  <c:v>0.31</c:v>
                </c:pt>
              </c:numCache>
            </c:numRef>
          </c:val>
        </c:ser>
        <c:ser>
          <c:idx val="2"/>
          <c:order val="2"/>
          <c:tx>
            <c:strRef>
              <c:f>Sheet1!$D$1</c:f>
              <c:strCache>
                <c:ptCount val="1"/>
                <c:pt idx="0">
                  <c:v>LMICs</c:v>
                </c:pt>
              </c:strCache>
            </c:strRef>
          </c:tx>
          <c:invertIfNegative val="0"/>
          <c:dLbls>
            <c:spPr>
              <a:noFill/>
              <a:ln>
                <a:noFill/>
              </a:ln>
              <a:effectLst/>
            </c:spPr>
            <c:txPr>
              <a:bodyPr/>
              <a:lstStyle/>
              <a:p>
                <a:pPr>
                  <a:defRPr sz="1400">
                    <a:solidFill>
                      <a:schemeClr val="tx1">
                        <a:lumMod val="50000"/>
                      </a:schemeClr>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All donors assessed</c:v>
                </c:pt>
              </c:strCache>
            </c:strRef>
          </c:cat>
          <c:val>
            <c:numRef>
              <c:f>Sheet1!$D$2</c:f>
              <c:numCache>
                <c:formatCode>0%</c:formatCode>
                <c:ptCount val="1"/>
                <c:pt idx="0">
                  <c:v>0.31</c:v>
                </c:pt>
              </c:numCache>
            </c:numRef>
          </c:val>
        </c:ser>
        <c:ser>
          <c:idx val="3"/>
          <c:order val="3"/>
          <c:tx>
            <c:strRef>
              <c:f>Sheet1!$E$1</c:f>
              <c:strCache>
                <c:ptCount val="1"/>
                <c:pt idx="0">
                  <c:v>UMICs</c:v>
                </c:pt>
              </c:strCache>
            </c:strRef>
          </c:tx>
          <c:invertIfNegative val="0"/>
          <c:dLbls>
            <c:spPr>
              <a:noFill/>
              <a:ln>
                <a:noFill/>
              </a:ln>
              <a:effectLst/>
            </c:spPr>
            <c:txPr>
              <a:bodyPr/>
              <a:lstStyle/>
              <a:p>
                <a:pPr>
                  <a:defRPr sz="1400">
                    <a:solidFill>
                      <a:schemeClr val="tx1">
                        <a:lumMod val="50000"/>
                      </a:schemeClr>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All donors assessed</c:v>
                </c:pt>
              </c:strCache>
            </c:strRef>
          </c:cat>
          <c:val>
            <c:numRef>
              <c:f>Sheet1!$E$2</c:f>
              <c:numCache>
                <c:formatCode>0%</c:formatCode>
                <c:ptCount val="1"/>
                <c:pt idx="0">
                  <c:v>0.22</c:v>
                </c:pt>
              </c:numCache>
            </c:numRef>
          </c:val>
        </c:ser>
        <c:dLbls>
          <c:showLegendKey val="0"/>
          <c:showVal val="0"/>
          <c:showCatName val="0"/>
          <c:showSerName val="0"/>
          <c:showPercent val="0"/>
          <c:showBubbleSize val="0"/>
        </c:dLbls>
        <c:gapWidth val="150"/>
        <c:overlap val="100"/>
        <c:axId val="46023424"/>
        <c:axId val="46024960"/>
      </c:barChart>
      <c:catAx>
        <c:axId val="46023424"/>
        <c:scaling>
          <c:orientation val="minMax"/>
        </c:scaling>
        <c:delete val="0"/>
        <c:axPos val="b"/>
        <c:numFmt formatCode="General" sourceLinked="0"/>
        <c:majorTickMark val="out"/>
        <c:minorTickMark val="none"/>
        <c:tickLblPos val="nextTo"/>
        <c:crossAx val="46024960"/>
        <c:crosses val="autoZero"/>
        <c:auto val="1"/>
        <c:lblAlgn val="ctr"/>
        <c:lblOffset val="100"/>
        <c:noMultiLvlLbl val="0"/>
      </c:catAx>
      <c:valAx>
        <c:axId val="46024960"/>
        <c:scaling>
          <c:orientation val="minMax"/>
          <c:max val="1"/>
        </c:scaling>
        <c:delete val="0"/>
        <c:axPos val="l"/>
        <c:numFmt formatCode="0%" sourceLinked="1"/>
        <c:majorTickMark val="out"/>
        <c:minorTickMark val="none"/>
        <c:tickLblPos val="nextTo"/>
        <c:crossAx val="46023424"/>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52A1D-C2AF-0645-9D6C-E646D4A52C9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8AF32A78-0AF1-7247-A80B-A7AB6CC3AC9D}">
      <dgm:prSet phldrT="[Text]" custT="1"/>
      <dgm:spPr/>
      <dgm:t>
        <a:bodyPr/>
        <a:lstStyle/>
        <a:p>
          <a:r>
            <a:rPr lang="en-GB" sz="1600" dirty="0" smtClean="0">
              <a:solidFill>
                <a:schemeClr val="bg2">
                  <a:lumMod val="10000"/>
                </a:schemeClr>
              </a:solidFill>
            </a:rPr>
            <a:t>Economic growth</a:t>
          </a:r>
          <a:endParaRPr lang="en-GB" sz="1600" dirty="0">
            <a:solidFill>
              <a:schemeClr val="bg2">
                <a:lumMod val="10000"/>
              </a:schemeClr>
            </a:solidFill>
          </a:endParaRPr>
        </a:p>
      </dgm:t>
    </dgm:pt>
    <dgm:pt modelId="{620BC387-B82D-7C4D-A9BC-6CD9BE17D374}" type="parTrans" cxnId="{E5BDFCFF-8DBB-D447-B85B-8B3BB5700980}">
      <dgm:prSet/>
      <dgm:spPr/>
      <dgm:t>
        <a:bodyPr/>
        <a:lstStyle/>
        <a:p>
          <a:endParaRPr lang="en-GB" sz="1600"/>
        </a:p>
      </dgm:t>
    </dgm:pt>
    <dgm:pt modelId="{6297D413-7C26-D641-9B05-00A5833E47D9}" type="sibTrans" cxnId="{E5BDFCFF-8DBB-D447-B85B-8B3BB5700980}">
      <dgm:prSet/>
      <dgm:spPr/>
      <dgm:t>
        <a:bodyPr/>
        <a:lstStyle/>
        <a:p>
          <a:endParaRPr lang="en-GB" sz="1600"/>
        </a:p>
      </dgm:t>
    </dgm:pt>
    <dgm:pt modelId="{64C4DE24-46DB-F942-AD91-0F9229833041}">
      <dgm:prSet phldrT="[Text]" custT="1"/>
      <dgm:spPr/>
      <dgm:t>
        <a:bodyPr/>
        <a:lstStyle/>
        <a:p>
          <a:pPr rtl="0"/>
          <a:r>
            <a:rPr lang="en-US" sz="1600" dirty="0" smtClean="0">
              <a:solidFill>
                <a:schemeClr val="bg2">
                  <a:lumMod val="10000"/>
                </a:schemeClr>
              </a:solidFill>
            </a:rPr>
            <a:t>IMF</a:t>
          </a:r>
          <a:r>
            <a:rPr lang="en-US" sz="1600" baseline="0" dirty="0" smtClean="0">
              <a:solidFill>
                <a:schemeClr val="bg2">
                  <a:lumMod val="10000"/>
                </a:schemeClr>
              </a:solidFill>
            </a:rPr>
            <a:t> estimates </a:t>
          </a:r>
          <a:r>
            <a:rPr lang="en-US" sz="1600" dirty="0" smtClean="0">
              <a:solidFill>
                <a:schemeClr val="bg2">
                  <a:lumMod val="10000"/>
                </a:schemeClr>
              </a:solidFill>
            </a:rPr>
            <a:t>low- and lower</a:t>
          </a:r>
          <a:r>
            <a:rPr lang="en-US" sz="1600" baseline="0" dirty="0" smtClean="0">
              <a:solidFill>
                <a:schemeClr val="bg2">
                  <a:lumMod val="10000"/>
                </a:schemeClr>
              </a:solidFill>
            </a:rPr>
            <a:t> middle-income countries will add </a:t>
          </a:r>
          <a:r>
            <a:rPr lang="en-US" sz="1600" dirty="0" smtClean="0">
              <a:solidFill>
                <a:schemeClr val="bg2">
                  <a:lumMod val="10000"/>
                </a:schemeClr>
              </a:solidFill>
            </a:rPr>
            <a:t>$9.6 trillion/y to GDP from 2015-2035 </a:t>
          </a:r>
          <a:endParaRPr lang="en-GB" sz="1600" dirty="0">
            <a:solidFill>
              <a:schemeClr val="bg2">
                <a:lumMod val="10000"/>
              </a:schemeClr>
            </a:solidFill>
          </a:endParaRPr>
        </a:p>
      </dgm:t>
    </dgm:pt>
    <dgm:pt modelId="{55117510-D482-1C41-A881-D38759B058B5}" type="parTrans" cxnId="{265B56A4-D877-C54F-8FAD-92786C815AD2}">
      <dgm:prSet/>
      <dgm:spPr/>
      <dgm:t>
        <a:bodyPr/>
        <a:lstStyle/>
        <a:p>
          <a:endParaRPr lang="en-GB" sz="1600"/>
        </a:p>
      </dgm:t>
    </dgm:pt>
    <dgm:pt modelId="{4895955B-8E35-8A4D-A9B8-E0C7D59CE96B}" type="sibTrans" cxnId="{265B56A4-D877-C54F-8FAD-92786C815AD2}">
      <dgm:prSet/>
      <dgm:spPr/>
      <dgm:t>
        <a:bodyPr/>
        <a:lstStyle/>
        <a:p>
          <a:endParaRPr lang="en-GB" sz="1600"/>
        </a:p>
      </dgm:t>
    </dgm:pt>
    <dgm:pt modelId="{8BDEF34A-CB08-9A4A-91DA-5EFE59AC5CC1}">
      <dgm:prSet phldrT="[Text]" custT="1"/>
      <dgm:spPr/>
      <dgm:t>
        <a:bodyPr/>
        <a:lstStyle/>
        <a:p>
          <a:r>
            <a:rPr lang="en-GB" sz="1600" dirty="0" smtClean="0">
              <a:solidFill>
                <a:schemeClr val="bg2">
                  <a:lumMod val="10000"/>
                </a:schemeClr>
              </a:solidFill>
            </a:rPr>
            <a:t>Mobilization of domestic resources</a:t>
          </a:r>
          <a:endParaRPr lang="en-GB" sz="1600" dirty="0">
            <a:solidFill>
              <a:schemeClr val="bg2">
                <a:lumMod val="10000"/>
              </a:schemeClr>
            </a:solidFill>
          </a:endParaRPr>
        </a:p>
      </dgm:t>
    </dgm:pt>
    <dgm:pt modelId="{2F8AC94E-B963-5A4F-88A1-31FCFA84B41E}" type="parTrans" cxnId="{22A81602-90F7-7742-9F83-4E2C2AA5FCEA}">
      <dgm:prSet/>
      <dgm:spPr/>
      <dgm:t>
        <a:bodyPr/>
        <a:lstStyle/>
        <a:p>
          <a:endParaRPr lang="en-GB" sz="1600"/>
        </a:p>
      </dgm:t>
    </dgm:pt>
    <dgm:pt modelId="{5B66B282-B3AD-E54C-A520-F7A188526932}" type="sibTrans" cxnId="{22A81602-90F7-7742-9F83-4E2C2AA5FCEA}">
      <dgm:prSet/>
      <dgm:spPr/>
      <dgm:t>
        <a:bodyPr/>
        <a:lstStyle/>
        <a:p>
          <a:endParaRPr lang="en-GB" sz="1600"/>
        </a:p>
      </dgm:t>
    </dgm:pt>
    <dgm:pt modelId="{C8C24214-B6D8-F641-B623-496280671E48}">
      <dgm:prSet phldrT="[Text]" custT="1"/>
      <dgm:spPr/>
      <dgm:t>
        <a:bodyPr/>
        <a:lstStyle/>
        <a:p>
          <a:pPr rtl="0"/>
          <a:r>
            <a:rPr lang="en-US" sz="1600" dirty="0" smtClean="0">
              <a:solidFill>
                <a:schemeClr val="bg2">
                  <a:lumMod val="10000"/>
                </a:schemeClr>
              </a:solidFill>
            </a:rPr>
            <a:t>Taxation of tobacco, alcohol, sugar,  extractive industries</a:t>
          </a:r>
          <a:endParaRPr lang="en-GB" sz="1600" dirty="0">
            <a:solidFill>
              <a:schemeClr val="bg2">
                <a:lumMod val="10000"/>
              </a:schemeClr>
            </a:solidFill>
          </a:endParaRPr>
        </a:p>
      </dgm:t>
    </dgm:pt>
    <dgm:pt modelId="{B05D91F0-B13C-B94F-BEB3-12034AC215D8}" type="parTrans" cxnId="{D18EFBA8-2D6F-EC4F-A9ED-3015ED0A5031}">
      <dgm:prSet/>
      <dgm:spPr/>
      <dgm:t>
        <a:bodyPr/>
        <a:lstStyle/>
        <a:p>
          <a:endParaRPr lang="en-GB" sz="1600"/>
        </a:p>
      </dgm:t>
    </dgm:pt>
    <dgm:pt modelId="{2EB487BF-7901-E644-8B72-F6826261CA84}" type="sibTrans" cxnId="{D18EFBA8-2D6F-EC4F-A9ED-3015ED0A5031}">
      <dgm:prSet/>
      <dgm:spPr/>
      <dgm:t>
        <a:bodyPr/>
        <a:lstStyle/>
        <a:p>
          <a:endParaRPr lang="en-GB" sz="1600"/>
        </a:p>
      </dgm:t>
    </dgm:pt>
    <dgm:pt modelId="{7410A0F2-B85F-0F4D-9BA1-5FEEF78966A5}">
      <dgm:prSet phldrT="[Text]" custT="1"/>
      <dgm:spPr/>
      <dgm:t>
        <a:bodyPr/>
        <a:lstStyle/>
        <a:p>
          <a:r>
            <a:rPr lang="en-GB" sz="1600" dirty="0" smtClean="0">
              <a:solidFill>
                <a:schemeClr val="bg2">
                  <a:lumMod val="10000"/>
                </a:schemeClr>
              </a:solidFill>
            </a:rPr>
            <a:t>Inter-sectoral reallocations and efficiency gains</a:t>
          </a:r>
          <a:endParaRPr lang="en-GB" sz="1600" dirty="0">
            <a:solidFill>
              <a:schemeClr val="bg2">
                <a:lumMod val="10000"/>
              </a:schemeClr>
            </a:solidFill>
          </a:endParaRPr>
        </a:p>
      </dgm:t>
    </dgm:pt>
    <dgm:pt modelId="{2652C5EB-4ADE-E445-8BDE-EEF6E9A496E2}" type="parTrans" cxnId="{1EF11047-D93A-C547-9482-B4DB987FB1D8}">
      <dgm:prSet/>
      <dgm:spPr/>
      <dgm:t>
        <a:bodyPr/>
        <a:lstStyle/>
        <a:p>
          <a:endParaRPr lang="en-GB" sz="1600"/>
        </a:p>
      </dgm:t>
    </dgm:pt>
    <dgm:pt modelId="{4A8A8E9E-CA00-904D-AC9D-3E9D202A116D}" type="sibTrans" cxnId="{1EF11047-D93A-C547-9482-B4DB987FB1D8}">
      <dgm:prSet/>
      <dgm:spPr/>
      <dgm:t>
        <a:bodyPr/>
        <a:lstStyle/>
        <a:p>
          <a:endParaRPr lang="en-GB" sz="1600"/>
        </a:p>
      </dgm:t>
    </dgm:pt>
    <dgm:pt modelId="{7D686C18-38F6-FB43-BCF3-0CF7750DDA97}">
      <dgm:prSet phldrT="[Text]" custT="1"/>
      <dgm:spPr>
        <a:solidFill>
          <a:schemeClr val="accent4">
            <a:lumMod val="60000"/>
            <a:lumOff val="40000"/>
          </a:schemeClr>
        </a:solidFill>
        <a:ln>
          <a:solidFill>
            <a:schemeClr val="accent4">
              <a:lumMod val="60000"/>
              <a:lumOff val="40000"/>
            </a:schemeClr>
          </a:solidFill>
        </a:ln>
      </dgm:spPr>
      <dgm:t>
        <a:bodyPr/>
        <a:lstStyle/>
        <a:p>
          <a:r>
            <a:rPr lang="en-GB" sz="1600" dirty="0" smtClean="0">
              <a:solidFill>
                <a:schemeClr val="bg2">
                  <a:lumMod val="10000"/>
                </a:schemeClr>
              </a:solidFill>
            </a:rPr>
            <a:t>Development assistance for health</a:t>
          </a:r>
          <a:endParaRPr lang="en-GB" sz="1600" dirty="0">
            <a:solidFill>
              <a:schemeClr val="bg2">
                <a:lumMod val="10000"/>
              </a:schemeClr>
            </a:solidFill>
          </a:endParaRPr>
        </a:p>
      </dgm:t>
    </dgm:pt>
    <dgm:pt modelId="{375DB7F3-16A3-AB4B-9520-981F1C08320A}" type="parTrans" cxnId="{EDA766F8-F578-BA48-9570-A97A9C3FC7C7}">
      <dgm:prSet/>
      <dgm:spPr/>
      <dgm:t>
        <a:bodyPr/>
        <a:lstStyle/>
        <a:p>
          <a:endParaRPr lang="en-GB" sz="1600"/>
        </a:p>
      </dgm:t>
    </dgm:pt>
    <dgm:pt modelId="{DD8FA71F-584F-244B-9A89-1CA4EFE8BBB7}" type="sibTrans" cxnId="{EDA766F8-F578-BA48-9570-A97A9C3FC7C7}">
      <dgm:prSet/>
      <dgm:spPr/>
      <dgm:t>
        <a:bodyPr/>
        <a:lstStyle/>
        <a:p>
          <a:endParaRPr lang="en-GB" sz="1600"/>
        </a:p>
      </dgm:t>
    </dgm:pt>
    <dgm:pt modelId="{BF8C9813-1623-9646-B71B-51272D251D0B}">
      <dgm:prSet custT="1"/>
      <dgm:spPr/>
      <dgm:t>
        <a:bodyPr/>
        <a:lstStyle/>
        <a:p>
          <a:pPr rtl="0"/>
          <a:r>
            <a:rPr lang="en-US" sz="1700" b="1" baseline="0" dirty="0" smtClean="0">
              <a:solidFill>
                <a:schemeClr val="bg2">
                  <a:lumMod val="10000"/>
                </a:schemeClr>
              </a:solidFill>
            </a:rPr>
            <a:t>Cost of convergence ($70 billion/y) </a:t>
          </a:r>
          <a:r>
            <a:rPr lang="en-US" sz="1700" b="1" dirty="0" smtClean="0">
              <a:solidFill>
                <a:schemeClr val="bg2">
                  <a:lumMod val="10000"/>
                </a:schemeClr>
              </a:solidFill>
            </a:rPr>
            <a:t>is less than 1% of anticipated growth</a:t>
          </a:r>
        </a:p>
      </dgm:t>
    </dgm:pt>
    <dgm:pt modelId="{7D1BDC8C-E9E3-A443-AEDE-1B5EA921DED8}" type="parTrans" cxnId="{8AC9579C-E3B2-524A-B5AB-AB0268630CDE}">
      <dgm:prSet/>
      <dgm:spPr/>
      <dgm:t>
        <a:bodyPr/>
        <a:lstStyle/>
        <a:p>
          <a:endParaRPr lang="en-GB" sz="1600"/>
        </a:p>
      </dgm:t>
    </dgm:pt>
    <dgm:pt modelId="{17DC8489-6ADA-E54A-9442-C57119105B6F}" type="sibTrans" cxnId="{8AC9579C-E3B2-524A-B5AB-AB0268630CDE}">
      <dgm:prSet/>
      <dgm:spPr/>
      <dgm:t>
        <a:bodyPr/>
        <a:lstStyle/>
        <a:p>
          <a:endParaRPr lang="en-GB" sz="1600"/>
        </a:p>
      </dgm:t>
    </dgm:pt>
    <dgm:pt modelId="{510C5EDC-D4B4-A943-B0CE-4BEA40DF9D27}">
      <dgm:prSet phldrT="[Text]" custT="1"/>
      <dgm:spPr/>
      <dgm:t>
        <a:bodyPr/>
        <a:lstStyle/>
        <a:p>
          <a:pPr rtl="0"/>
          <a:r>
            <a:rPr lang="en-US" sz="1600" dirty="0" smtClean="0">
              <a:solidFill>
                <a:schemeClr val="bg2">
                  <a:lumMod val="10000"/>
                </a:schemeClr>
              </a:solidFill>
            </a:rPr>
            <a:t>Redirection of fossil fuel subsidies to the health sector, health sector efficiency</a:t>
          </a:r>
          <a:endParaRPr lang="en-GB" sz="1600" dirty="0">
            <a:solidFill>
              <a:schemeClr val="bg2">
                <a:lumMod val="10000"/>
              </a:schemeClr>
            </a:solidFill>
          </a:endParaRPr>
        </a:p>
      </dgm:t>
    </dgm:pt>
    <dgm:pt modelId="{DC97162F-6681-BB4B-9C8A-7271C5784BFC}" type="parTrans" cxnId="{0DA8B8C7-27CD-A74B-B0D8-A147389376B4}">
      <dgm:prSet/>
      <dgm:spPr/>
      <dgm:t>
        <a:bodyPr/>
        <a:lstStyle/>
        <a:p>
          <a:endParaRPr lang="en-GB" sz="1600"/>
        </a:p>
      </dgm:t>
    </dgm:pt>
    <dgm:pt modelId="{0379E48D-364F-5A4A-B1BB-5AA6C355F2EA}" type="sibTrans" cxnId="{0DA8B8C7-27CD-A74B-B0D8-A147389376B4}">
      <dgm:prSet/>
      <dgm:spPr/>
      <dgm:t>
        <a:bodyPr/>
        <a:lstStyle/>
        <a:p>
          <a:endParaRPr lang="en-GB" sz="1600"/>
        </a:p>
      </dgm:t>
    </dgm:pt>
    <dgm:pt modelId="{994954B9-85BB-3B48-905C-FC7B5DB4E04E}">
      <dgm:prSet custT="1"/>
      <dgm:spPr/>
      <dgm:t>
        <a:bodyPr/>
        <a:lstStyle/>
        <a:p>
          <a:pPr rtl="0"/>
          <a:r>
            <a:rPr lang="en-US" sz="1600" dirty="0" smtClean="0">
              <a:solidFill>
                <a:schemeClr val="bg2">
                  <a:lumMod val="10000"/>
                </a:schemeClr>
              </a:solidFill>
            </a:rPr>
            <a:t>Subsidies account for 3.5%</a:t>
          </a:r>
          <a:r>
            <a:rPr lang="en-US" sz="1600" baseline="0" dirty="0" smtClean="0">
              <a:solidFill>
                <a:schemeClr val="bg2">
                  <a:lumMod val="10000"/>
                </a:schemeClr>
              </a:solidFill>
            </a:rPr>
            <a:t> </a:t>
          </a:r>
          <a:r>
            <a:rPr lang="en-US" sz="1600" dirty="0" smtClean="0">
              <a:solidFill>
                <a:schemeClr val="bg2">
                  <a:lumMod val="10000"/>
                </a:schemeClr>
              </a:solidFill>
            </a:rPr>
            <a:t>of GDP on a post-tax basis</a:t>
          </a:r>
        </a:p>
      </dgm:t>
    </dgm:pt>
    <dgm:pt modelId="{B39DB70A-8F9D-3C49-8180-8B6AA957AA76}" type="parTrans" cxnId="{812CCFA9-87DD-344A-931A-CB17D7A35A68}">
      <dgm:prSet/>
      <dgm:spPr/>
      <dgm:t>
        <a:bodyPr/>
        <a:lstStyle/>
        <a:p>
          <a:endParaRPr lang="en-GB" sz="1600"/>
        </a:p>
      </dgm:t>
    </dgm:pt>
    <dgm:pt modelId="{5B7A6F85-8B0B-CD4D-A9B9-CBD8618591CE}" type="sibTrans" cxnId="{812CCFA9-87DD-344A-931A-CB17D7A35A68}">
      <dgm:prSet/>
      <dgm:spPr/>
      <dgm:t>
        <a:bodyPr/>
        <a:lstStyle/>
        <a:p>
          <a:endParaRPr lang="en-GB" sz="1600"/>
        </a:p>
      </dgm:t>
    </dgm:pt>
    <dgm:pt modelId="{85730854-BE76-754C-B92D-8A48EEF8B97A}">
      <dgm:prSet phldrT="[Text]" custT="1"/>
      <dgm:spPr>
        <a:solidFill>
          <a:schemeClr val="accent4">
            <a:lumMod val="40000"/>
            <a:lumOff val="60000"/>
            <a:alpha val="90000"/>
          </a:schemeClr>
        </a:solidFill>
        <a:ln>
          <a:solidFill>
            <a:schemeClr val="accent4">
              <a:lumMod val="60000"/>
              <a:lumOff val="40000"/>
              <a:alpha val="90000"/>
            </a:schemeClr>
          </a:solidFill>
        </a:ln>
      </dgm:spPr>
      <dgm:t>
        <a:bodyPr/>
        <a:lstStyle/>
        <a:p>
          <a:r>
            <a:rPr lang="en-GB" sz="1600" dirty="0" smtClean="0">
              <a:solidFill>
                <a:schemeClr val="bg2">
                  <a:lumMod val="10000"/>
                </a:schemeClr>
              </a:solidFill>
            </a:rPr>
            <a:t>Will still be crucial for achieving convergence</a:t>
          </a:r>
          <a:endParaRPr lang="en-GB" sz="1600" dirty="0">
            <a:solidFill>
              <a:schemeClr val="bg2">
                <a:lumMod val="10000"/>
              </a:schemeClr>
            </a:solidFill>
          </a:endParaRPr>
        </a:p>
      </dgm:t>
    </dgm:pt>
    <dgm:pt modelId="{B03164DE-E215-304E-BAD1-A187CDF76D53}" type="parTrans" cxnId="{667E41AA-14BB-FE45-8CD3-DBE5CE4AD0E3}">
      <dgm:prSet/>
      <dgm:spPr/>
      <dgm:t>
        <a:bodyPr/>
        <a:lstStyle/>
        <a:p>
          <a:endParaRPr lang="en-GB" sz="1600"/>
        </a:p>
      </dgm:t>
    </dgm:pt>
    <dgm:pt modelId="{335861C5-0862-EE43-880E-B1D0733AC1B0}" type="sibTrans" cxnId="{667E41AA-14BB-FE45-8CD3-DBE5CE4AD0E3}">
      <dgm:prSet/>
      <dgm:spPr/>
      <dgm:t>
        <a:bodyPr/>
        <a:lstStyle/>
        <a:p>
          <a:endParaRPr lang="en-GB" sz="1600"/>
        </a:p>
      </dgm:t>
    </dgm:pt>
    <dgm:pt modelId="{C084952E-1D95-4C47-9261-D68719E23255}">
      <dgm:prSet phldrT="[Text]" custT="1"/>
      <dgm:spPr>
        <a:solidFill>
          <a:schemeClr val="accent4">
            <a:lumMod val="40000"/>
            <a:lumOff val="60000"/>
            <a:alpha val="90000"/>
          </a:schemeClr>
        </a:solidFill>
        <a:ln>
          <a:solidFill>
            <a:schemeClr val="accent4">
              <a:lumMod val="60000"/>
              <a:lumOff val="40000"/>
              <a:alpha val="90000"/>
            </a:schemeClr>
          </a:solidFill>
        </a:ln>
      </dgm:spPr>
      <dgm:t>
        <a:bodyPr/>
        <a:lstStyle/>
        <a:p>
          <a:r>
            <a:rPr lang="en-GB" sz="1600" dirty="0" smtClean="0">
              <a:solidFill>
                <a:schemeClr val="bg2">
                  <a:lumMod val="10000"/>
                </a:schemeClr>
              </a:solidFill>
            </a:rPr>
            <a:t>The </a:t>
          </a:r>
          <a:r>
            <a:rPr lang="en-GB" sz="1600" i="1" dirty="0" smtClean="0">
              <a:solidFill>
                <a:schemeClr val="bg2">
                  <a:lumMod val="10000"/>
                </a:schemeClr>
              </a:solidFill>
            </a:rPr>
            <a:t>nature</a:t>
          </a:r>
          <a:r>
            <a:rPr lang="en-GB" sz="1600" i="0" dirty="0" smtClean="0">
              <a:solidFill>
                <a:schemeClr val="bg2">
                  <a:lumMod val="10000"/>
                </a:schemeClr>
              </a:solidFill>
            </a:rPr>
            <a:t> of DAH will need to evolve – more emphasis on R&amp;D, pandemic preparedness and other “global” functions</a:t>
          </a:r>
          <a:endParaRPr lang="en-GB" sz="1600" dirty="0">
            <a:solidFill>
              <a:schemeClr val="bg2">
                <a:lumMod val="10000"/>
              </a:schemeClr>
            </a:solidFill>
          </a:endParaRPr>
        </a:p>
      </dgm:t>
    </dgm:pt>
    <dgm:pt modelId="{744CDE0D-5F45-458C-904F-8AA49E3303A0}" type="parTrans" cxnId="{30D6F340-7EB2-4571-B5EA-89439D2BF367}">
      <dgm:prSet/>
      <dgm:spPr/>
      <dgm:t>
        <a:bodyPr/>
        <a:lstStyle/>
        <a:p>
          <a:endParaRPr lang="en-US"/>
        </a:p>
      </dgm:t>
    </dgm:pt>
    <dgm:pt modelId="{0B0FA6D7-9CB3-41E0-9633-FB21377B112F}" type="sibTrans" cxnId="{30D6F340-7EB2-4571-B5EA-89439D2BF367}">
      <dgm:prSet/>
      <dgm:spPr/>
      <dgm:t>
        <a:bodyPr/>
        <a:lstStyle/>
        <a:p>
          <a:endParaRPr lang="en-US"/>
        </a:p>
      </dgm:t>
    </dgm:pt>
    <dgm:pt modelId="{82047CFD-CF8B-7143-858D-4144797D41DA}" type="pres">
      <dgm:prSet presAssocID="{EBE52A1D-C2AF-0645-9D6C-E646D4A52C9A}" presName="Name0" presStyleCnt="0">
        <dgm:presLayoutVars>
          <dgm:dir/>
          <dgm:animLvl val="lvl"/>
          <dgm:resizeHandles val="exact"/>
        </dgm:presLayoutVars>
      </dgm:prSet>
      <dgm:spPr/>
      <dgm:t>
        <a:bodyPr/>
        <a:lstStyle/>
        <a:p>
          <a:endParaRPr lang="en-US"/>
        </a:p>
      </dgm:t>
    </dgm:pt>
    <dgm:pt modelId="{DADF5F1E-8B8C-9E42-AC75-A6A77A315B91}" type="pres">
      <dgm:prSet presAssocID="{8AF32A78-0AF1-7247-A80B-A7AB6CC3AC9D}" presName="composite" presStyleCnt="0"/>
      <dgm:spPr/>
    </dgm:pt>
    <dgm:pt modelId="{917C0F66-68C2-E74C-9C7A-BDDEEFA1B3D1}" type="pres">
      <dgm:prSet presAssocID="{8AF32A78-0AF1-7247-A80B-A7AB6CC3AC9D}" presName="parTx" presStyleLbl="alignNode1" presStyleIdx="0" presStyleCnt="4">
        <dgm:presLayoutVars>
          <dgm:chMax val="0"/>
          <dgm:chPref val="0"/>
          <dgm:bulletEnabled val="1"/>
        </dgm:presLayoutVars>
      </dgm:prSet>
      <dgm:spPr/>
      <dgm:t>
        <a:bodyPr/>
        <a:lstStyle/>
        <a:p>
          <a:endParaRPr lang="en-US"/>
        </a:p>
      </dgm:t>
    </dgm:pt>
    <dgm:pt modelId="{E2D969BD-C70D-ED4B-A57F-EF0F3CD8A0BC}" type="pres">
      <dgm:prSet presAssocID="{8AF32A78-0AF1-7247-A80B-A7AB6CC3AC9D}" presName="desTx" presStyleLbl="alignAccFollowNode1" presStyleIdx="0" presStyleCnt="4">
        <dgm:presLayoutVars>
          <dgm:bulletEnabled val="1"/>
        </dgm:presLayoutVars>
      </dgm:prSet>
      <dgm:spPr/>
      <dgm:t>
        <a:bodyPr/>
        <a:lstStyle/>
        <a:p>
          <a:endParaRPr lang="en-US"/>
        </a:p>
      </dgm:t>
    </dgm:pt>
    <dgm:pt modelId="{FA76024F-FD45-9C45-8856-B062A5B7DCDB}" type="pres">
      <dgm:prSet presAssocID="{6297D413-7C26-D641-9B05-00A5833E47D9}" presName="space" presStyleCnt="0"/>
      <dgm:spPr/>
    </dgm:pt>
    <dgm:pt modelId="{12A41C22-46CA-244C-B3D0-A8151D49C3D5}" type="pres">
      <dgm:prSet presAssocID="{8BDEF34A-CB08-9A4A-91DA-5EFE59AC5CC1}" presName="composite" presStyleCnt="0"/>
      <dgm:spPr/>
    </dgm:pt>
    <dgm:pt modelId="{FEC93A00-91E1-7643-BB94-E5B64A5D2385}" type="pres">
      <dgm:prSet presAssocID="{8BDEF34A-CB08-9A4A-91DA-5EFE59AC5CC1}" presName="parTx" presStyleLbl="alignNode1" presStyleIdx="1" presStyleCnt="4">
        <dgm:presLayoutVars>
          <dgm:chMax val="0"/>
          <dgm:chPref val="0"/>
          <dgm:bulletEnabled val="1"/>
        </dgm:presLayoutVars>
      </dgm:prSet>
      <dgm:spPr/>
      <dgm:t>
        <a:bodyPr/>
        <a:lstStyle/>
        <a:p>
          <a:endParaRPr lang="en-US"/>
        </a:p>
      </dgm:t>
    </dgm:pt>
    <dgm:pt modelId="{0EA2132B-632B-FF42-86F2-DE9BBD1066EF}" type="pres">
      <dgm:prSet presAssocID="{8BDEF34A-CB08-9A4A-91DA-5EFE59AC5CC1}" presName="desTx" presStyleLbl="alignAccFollowNode1" presStyleIdx="1" presStyleCnt="4">
        <dgm:presLayoutVars>
          <dgm:bulletEnabled val="1"/>
        </dgm:presLayoutVars>
      </dgm:prSet>
      <dgm:spPr/>
      <dgm:t>
        <a:bodyPr/>
        <a:lstStyle/>
        <a:p>
          <a:endParaRPr lang="en-US"/>
        </a:p>
      </dgm:t>
    </dgm:pt>
    <dgm:pt modelId="{63E45105-C9EE-3E40-9604-51F7121D2768}" type="pres">
      <dgm:prSet presAssocID="{5B66B282-B3AD-E54C-A520-F7A188526932}" presName="space" presStyleCnt="0"/>
      <dgm:spPr/>
    </dgm:pt>
    <dgm:pt modelId="{80E30AA4-3CB8-8C4A-88F9-170657665F65}" type="pres">
      <dgm:prSet presAssocID="{7410A0F2-B85F-0F4D-9BA1-5FEEF78966A5}" presName="composite" presStyleCnt="0"/>
      <dgm:spPr/>
    </dgm:pt>
    <dgm:pt modelId="{6D987C10-58DA-2148-8D46-2B6366B4B224}" type="pres">
      <dgm:prSet presAssocID="{7410A0F2-B85F-0F4D-9BA1-5FEEF78966A5}" presName="parTx" presStyleLbl="alignNode1" presStyleIdx="2" presStyleCnt="4">
        <dgm:presLayoutVars>
          <dgm:chMax val="0"/>
          <dgm:chPref val="0"/>
          <dgm:bulletEnabled val="1"/>
        </dgm:presLayoutVars>
      </dgm:prSet>
      <dgm:spPr/>
      <dgm:t>
        <a:bodyPr/>
        <a:lstStyle/>
        <a:p>
          <a:endParaRPr lang="en-US"/>
        </a:p>
      </dgm:t>
    </dgm:pt>
    <dgm:pt modelId="{92DCAE1A-6E18-5A45-AFE0-4417F0382B84}" type="pres">
      <dgm:prSet presAssocID="{7410A0F2-B85F-0F4D-9BA1-5FEEF78966A5}" presName="desTx" presStyleLbl="alignAccFollowNode1" presStyleIdx="2" presStyleCnt="4">
        <dgm:presLayoutVars>
          <dgm:bulletEnabled val="1"/>
        </dgm:presLayoutVars>
      </dgm:prSet>
      <dgm:spPr/>
      <dgm:t>
        <a:bodyPr/>
        <a:lstStyle/>
        <a:p>
          <a:endParaRPr lang="en-US"/>
        </a:p>
      </dgm:t>
    </dgm:pt>
    <dgm:pt modelId="{7F981276-4218-A240-9B0A-E112A690B30E}" type="pres">
      <dgm:prSet presAssocID="{4A8A8E9E-CA00-904D-AC9D-3E9D202A116D}" presName="space" presStyleCnt="0"/>
      <dgm:spPr/>
    </dgm:pt>
    <dgm:pt modelId="{1A63D794-F243-F549-872D-A11214986295}" type="pres">
      <dgm:prSet presAssocID="{7D686C18-38F6-FB43-BCF3-0CF7750DDA97}" presName="composite" presStyleCnt="0"/>
      <dgm:spPr/>
    </dgm:pt>
    <dgm:pt modelId="{3D826F80-8729-214F-A0A9-63BDF65231B4}" type="pres">
      <dgm:prSet presAssocID="{7D686C18-38F6-FB43-BCF3-0CF7750DDA97}" presName="parTx" presStyleLbl="alignNode1" presStyleIdx="3" presStyleCnt="4">
        <dgm:presLayoutVars>
          <dgm:chMax val="0"/>
          <dgm:chPref val="0"/>
          <dgm:bulletEnabled val="1"/>
        </dgm:presLayoutVars>
      </dgm:prSet>
      <dgm:spPr/>
      <dgm:t>
        <a:bodyPr/>
        <a:lstStyle/>
        <a:p>
          <a:endParaRPr lang="en-US"/>
        </a:p>
      </dgm:t>
    </dgm:pt>
    <dgm:pt modelId="{9CC1E887-2CB8-3C4D-812E-04A86FB7E6FF}" type="pres">
      <dgm:prSet presAssocID="{7D686C18-38F6-FB43-BCF3-0CF7750DDA97}" presName="desTx" presStyleLbl="alignAccFollowNode1" presStyleIdx="3" presStyleCnt="4">
        <dgm:presLayoutVars>
          <dgm:bulletEnabled val="1"/>
        </dgm:presLayoutVars>
      </dgm:prSet>
      <dgm:spPr/>
      <dgm:t>
        <a:bodyPr/>
        <a:lstStyle/>
        <a:p>
          <a:endParaRPr lang="en-US"/>
        </a:p>
      </dgm:t>
    </dgm:pt>
  </dgm:ptLst>
  <dgm:cxnLst>
    <dgm:cxn modelId="{90342EDC-A02E-3D45-9641-036C1DB39647}" type="presOf" srcId="{7410A0F2-B85F-0F4D-9BA1-5FEEF78966A5}" destId="{6D987C10-58DA-2148-8D46-2B6366B4B224}" srcOrd="0" destOrd="0" presId="urn:microsoft.com/office/officeart/2005/8/layout/hList1"/>
    <dgm:cxn modelId="{C5857AB0-C6BA-FD42-883B-C5EAE007EF3E}" type="presOf" srcId="{510C5EDC-D4B4-A943-B0CE-4BEA40DF9D27}" destId="{92DCAE1A-6E18-5A45-AFE0-4417F0382B84}" srcOrd="0" destOrd="0" presId="urn:microsoft.com/office/officeart/2005/8/layout/hList1"/>
    <dgm:cxn modelId="{12339F32-357A-9746-8E18-AE9B38F680B1}" type="presOf" srcId="{8BDEF34A-CB08-9A4A-91DA-5EFE59AC5CC1}" destId="{FEC93A00-91E1-7643-BB94-E5B64A5D2385}" srcOrd="0" destOrd="0" presId="urn:microsoft.com/office/officeart/2005/8/layout/hList1"/>
    <dgm:cxn modelId="{30D6F340-7EB2-4571-B5EA-89439D2BF367}" srcId="{7D686C18-38F6-FB43-BCF3-0CF7750DDA97}" destId="{C084952E-1D95-4C47-9261-D68719E23255}" srcOrd="1" destOrd="0" parTransId="{744CDE0D-5F45-458C-904F-8AA49E3303A0}" sibTransId="{0B0FA6D7-9CB3-41E0-9633-FB21377B112F}"/>
    <dgm:cxn modelId="{E5BDFCFF-8DBB-D447-B85B-8B3BB5700980}" srcId="{EBE52A1D-C2AF-0645-9D6C-E646D4A52C9A}" destId="{8AF32A78-0AF1-7247-A80B-A7AB6CC3AC9D}" srcOrd="0" destOrd="0" parTransId="{620BC387-B82D-7C4D-A9BC-6CD9BE17D374}" sibTransId="{6297D413-7C26-D641-9B05-00A5833E47D9}"/>
    <dgm:cxn modelId="{265B56A4-D877-C54F-8FAD-92786C815AD2}" srcId="{8AF32A78-0AF1-7247-A80B-A7AB6CC3AC9D}" destId="{64C4DE24-46DB-F942-AD91-0F9229833041}" srcOrd="0" destOrd="0" parTransId="{55117510-D482-1C41-A881-D38759B058B5}" sibTransId="{4895955B-8E35-8A4D-A9B8-E0C7D59CE96B}"/>
    <dgm:cxn modelId="{A9677542-1CB4-554A-AB2E-77B8ED229F20}" type="presOf" srcId="{994954B9-85BB-3B48-905C-FC7B5DB4E04E}" destId="{92DCAE1A-6E18-5A45-AFE0-4417F0382B84}" srcOrd="0" destOrd="1" presId="urn:microsoft.com/office/officeart/2005/8/layout/hList1"/>
    <dgm:cxn modelId="{57681D31-C655-EC4B-AEAA-ABF4429DEAD1}" type="presOf" srcId="{EBE52A1D-C2AF-0645-9D6C-E646D4A52C9A}" destId="{82047CFD-CF8B-7143-858D-4144797D41DA}" srcOrd="0" destOrd="0" presId="urn:microsoft.com/office/officeart/2005/8/layout/hList1"/>
    <dgm:cxn modelId="{0DA8B8C7-27CD-A74B-B0D8-A147389376B4}" srcId="{7410A0F2-B85F-0F4D-9BA1-5FEEF78966A5}" destId="{510C5EDC-D4B4-A943-B0CE-4BEA40DF9D27}" srcOrd="0" destOrd="0" parTransId="{DC97162F-6681-BB4B-9C8A-7271C5784BFC}" sibTransId="{0379E48D-364F-5A4A-B1BB-5AA6C355F2EA}"/>
    <dgm:cxn modelId="{22A81602-90F7-7742-9F83-4E2C2AA5FCEA}" srcId="{EBE52A1D-C2AF-0645-9D6C-E646D4A52C9A}" destId="{8BDEF34A-CB08-9A4A-91DA-5EFE59AC5CC1}" srcOrd="1" destOrd="0" parTransId="{2F8AC94E-B963-5A4F-88A1-31FCFA84B41E}" sibTransId="{5B66B282-B3AD-E54C-A520-F7A188526932}"/>
    <dgm:cxn modelId="{812CCFA9-87DD-344A-931A-CB17D7A35A68}" srcId="{7410A0F2-B85F-0F4D-9BA1-5FEEF78966A5}" destId="{994954B9-85BB-3B48-905C-FC7B5DB4E04E}" srcOrd="1" destOrd="0" parTransId="{B39DB70A-8F9D-3C49-8180-8B6AA957AA76}" sibTransId="{5B7A6F85-8B0B-CD4D-A9B9-CBD8618591CE}"/>
    <dgm:cxn modelId="{D0EC35F4-29EA-4643-9282-7200D9576631}" type="presOf" srcId="{C084952E-1D95-4C47-9261-D68719E23255}" destId="{9CC1E887-2CB8-3C4D-812E-04A86FB7E6FF}" srcOrd="0" destOrd="1" presId="urn:microsoft.com/office/officeart/2005/8/layout/hList1"/>
    <dgm:cxn modelId="{EDA766F8-F578-BA48-9570-A97A9C3FC7C7}" srcId="{EBE52A1D-C2AF-0645-9D6C-E646D4A52C9A}" destId="{7D686C18-38F6-FB43-BCF3-0CF7750DDA97}" srcOrd="3" destOrd="0" parTransId="{375DB7F3-16A3-AB4B-9520-981F1C08320A}" sibTransId="{DD8FA71F-584F-244B-9A89-1CA4EFE8BBB7}"/>
    <dgm:cxn modelId="{D18EFBA8-2D6F-EC4F-A9ED-3015ED0A5031}" srcId="{8BDEF34A-CB08-9A4A-91DA-5EFE59AC5CC1}" destId="{C8C24214-B6D8-F641-B623-496280671E48}" srcOrd="0" destOrd="0" parTransId="{B05D91F0-B13C-B94F-BEB3-12034AC215D8}" sibTransId="{2EB487BF-7901-E644-8B72-F6826261CA84}"/>
    <dgm:cxn modelId="{8AC9579C-E3B2-524A-B5AB-AB0268630CDE}" srcId="{8AF32A78-0AF1-7247-A80B-A7AB6CC3AC9D}" destId="{BF8C9813-1623-9646-B71B-51272D251D0B}" srcOrd="1" destOrd="0" parTransId="{7D1BDC8C-E9E3-A443-AEDE-1B5EA921DED8}" sibTransId="{17DC8489-6ADA-E54A-9442-C57119105B6F}"/>
    <dgm:cxn modelId="{0E77522C-3D8B-2648-B334-A155CE168DE6}" type="presOf" srcId="{7D686C18-38F6-FB43-BCF3-0CF7750DDA97}" destId="{3D826F80-8729-214F-A0A9-63BDF65231B4}" srcOrd="0" destOrd="0" presId="urn:microsoft.com/office/officeart/2005/8/layout/hList1"/>
    <dgm:cxn modelId="{667E41AA-14BB-FE45-8CD3-DBE5CE4AD0E3}" srcId="{7D686C18-38F6-FB43-BCF3-0CF7750DDA97}" destId="{85730854-BE76-754C-B92D-8A48EEF8B97A}" srcOrd="0" destOrd="0" parTransId="{B03164DE-E215-304E-BAD1-A187CDF76D53}" sibTransId="{335861C5-0862-EE43-880E-B1D0733AC1B0}"/>
    <dgm:cxn modelId="{AF117607-00C9-F04F-BE2B-2EBB8A392667}" type="presOf" srcId="{C8C24214-B6D8-F641-B623-496280671E48}" destId="{0EA2132B-632B-FF42-86F2-DE9BBD1066EF}" srcOrd="0" destOrd="0" presId="urn:microsoft.com/office/officeart/2005/8/layout/hList1"/>
    <dgm:cxn modelId="{1EF11047-D93A-C547-9482-B4DB987FB1D8}" srcId="{EBE52A1D-C2AF-0645-9D6C-E646D4A52C9A}" destId="{7410A0F2-B85F-0F4D-9BA1-5FEEF78966A5}" srcOrd="2" destOrd="0" parTransId="{2652C5EB-4ADE-E445-8BDE-EEF6E9A496E2}" sibTransId="{4A8A8E9E-CA00-904D-AC9D-3E9D202A116D}"/>
    <dgm:cxn modelId="{3DBD0D09-7003-C14F-914F-EB87CE2873DC}" type="presOf" srcId="{64C4DE24-46DB-F942-AD91-0F9229833041}" destId="{E2D969BD-C70D-ED4B-A57F-EF0F3CD8A0BC}" srcOrd="0" destOrd="0" presId="urn:microsoft.com/office/officeart/2005/8/layout/hList1"/>
    <dgm:cxn modelId="{457DE927-B520-E044-8611-6C72B53BE517}" type="presOf" srcId="{8AF32A78-0AF1-7247-A80B-A7AB6CC3AC9D}" destId="{917C0F66-68C2-E74C-9C7A-BDDEEFA1B3D1}" srcOrd="0" destOrd="0" presId="urn:microsoft.com/office/officeart/2005/8/layout/hList1"/>
    <dgm:cxn modelId="{67587187-79B5-BC46-B95D-E7E09C54D369}" type="presOf" srcId="{85730854-BE76-754C-B92D-8A48EEF8B97A}" destId="{9CC1E887-2CB8-3C4D-812E-04A86FB7E6FF}" srcOrd="0" destOrd="0" presId="urn:microsoft.com/office/officeart/2005/8/layout/hList1"/>
    <dgm:cxn modelId="{AF62CBA6-9497-5F40-9321-E1DE3AFF4A52}" type="presOf" srcId="{BF8C9813-1623-9646-B71B-51272D251D0B}" destId="{E2D969BD-C70D-ED4B-A57F-EF0F3CD8A0BC}" srcOrd="0" destOrd="1" presId="urn:microsoft.com/office/officeart/2005/8/layout/hList1"/>
    <dgm:cxn modelId="{FA120C62-BE85-2D42-86ED-EDE0DBA78174}" type="presParOf" srcId="{82047CFD-CF8B-7143-858D-4144797D41DA}" destId="{DADF5F1E-8B8C-9E42-AC75-A6A77A315B91}" srcOrd="0" destOrd="0" presId="urn:microsoft.com/office/officeart/2005/8/layout/hList1"/>
    <dgm:cxn modelId="{04DBDA94-B33E-FE43-953B-3AA129C1F89D}" type="presParOf" srcId="{DADF5F1E-8B8C-9E42-AC75-A6A77A315B91}" destId="{917C0F66-68C2-E74C-9C7A-BDDEEFA1B3D1}" srcOrd="0" destOrd="0" presId="urn:microsoft.com/office/officeart/2005/8/layout/hList1"/>
    <dgm:cxn modelId="{C73CCF0B-0FF3-E549-975B-9C6946266EC8}" type="presParOf" srcId="{DADF5F1E-8B8C-9E42-AC75-A6A77A315B91}" destId="{E2D969BD-C70D-ED4B-A57F-EF0F3CD8A0BC}" srcOrd="1" destOrd="0" presId="urn:microsoft.com/office/officeart/2005/8/layout/hList1"/>
    <dgm:cxn modelId="{A0C11F1C-DD8E-7A42-91B9-FD8ADD5E4E50}" type="presParOf" srcId="{82047CFD-CF8B-7143-858D-4144797D41DA}" destId="{FA76024F-FD45-9C45-8856-B062A5B7DCDB}" srcOrd="1" destOrd="0" presId="urn:microsoft.com/office/officeart/2005/8/layout/hList1"/>
    <dgm:cxn modelId="{1CE77867-062D-AF4E-B7BF-BD9943603DC2}" type="presParOf" srcId="{82047CFD-CF8B-7143-858D-4144797D41DA}" destId="{12A41C22-46CA-244C-B3D0-A8151D49C3D5}" srcOrd="2" destOrd="0" presId="urn:microsoft.com/office/officeart/2005/8/layout/hList1"/>
    <dgm:cxn modelId="{45F1114B-9D13-0846-9FC7-5F467203B7A0}" type="presParOf" srcId="{12A41C22-46CA-244C-B3D0-A8151D49C3D5}" destId="{FEC93A00-91E1-7643-BB94-E5B64A5D2385}" srcOrd="0" destOrd="0" presId="urn:microsoft.com/office/officeart/2005/8/layout/hList1"/>
    <dgm:cxn modelId="{E40DECCE-02BE-454F-BC5B-630761B70F55}" type="presParOf" srcId="{12A41C22-46CA-244C-B3D0-A8151D49C3D5}" destId="{0EA2132B-632B-FF42-86F2-DE9BBD1066EF}" srcOrd="1" destOrd="0" presId="urn:microsoft.com/office/officeart/2005/8/layout/hList1"/>
    <dgm:cxn modelId="{58830208-C9B5-D443-872E-CF50C6C01C1A}" type="presParOf" srcId="{82047CFD-CF8B-7143-858D-4144797D41DA}" destId="{63E45105-C9EE-3E40-9604-51F7121D2768}" srcOrd="3" destOrd="0" presId="urn:microsoft.com/office/officeart/2005/8/layout/hList1"/>
    <dgm:cxn modelId="{A04CC771-F8C7-554A-AEDA-AE809678CCE4}" type="presParOf" srcId="{82047CFD-CF8B-7143-858D-4144797D41DA}" destId="{80E30AA4-3CB8-8C4A-88F9-170657665F65}" srcOrd="4" destOrd="0" presId="urn:microsoft.com/office/officeart/2005/8/layout/hList1"/>
    <dgm:cxn modelId="{24911060-1BA0-4F42-AB5E-50381E572029}" type="presParOf" srcId="{80E30AA4-3CB8-8C4A-88F9-170657665F65}" destId="{6D987C10-58DA-2148-8D46-2B6366B4B224}" srcOrd="0" destOrd="0" presId="urn:microsoft.com/office/officeart/2005/8/layout/hList1"/>
    <dgm:cxn modelId="{CB0BAEAE-E166-7346-A977-4C348954AD6B}" type="presParOf" srcId="{80E30AA4-3CB8-8C4A-88F9-170657665F65}" destId="{92DCAE1A-6E18-5A45-AFE0-4417F0382B84}" srcOrd="1" destOrd="0" presId="urn:microsoft.com/office/officeart/2005/8/layout/hList1"/>
    <dgm:cxn modelId="{D7760BCE-6603-A547-A5E6-2C1E1F681B6E}" type="presParOf" srcId="{82047CFD-CF8B-7143-858D-4144797D41DA}" destId="{7F981276-4218-A240-9B0A-E112A690B30E}" srcOrd="5" destOrd="0" presId="urn:microsoft.com/office/officeart/2005/8/layout/hList1"/>
    <dgm:cxn modelId="{2A60CFF3-5A4C-1E4A-85DF-4AC1EEF0A36C}" type="presParOf" srcId="{82047CFD-CF8B-7143-858D-4144797D41DA}" destId="{1A63D794-F243-F549-872D-A11214986295}" srcOrd="6" destOrd="0" presId="urn:microsoft.com/office/officeart/2005/8/layout/hList1"/>
    <dgm:cxn modelId="{C266EF4B-D676-214A-A7A0-C87939A146F7}" type="presParOf" srcId="{1A63D794-F243-F549-872D-A11214986295}" destId="{3D826F80-8729-214F-A0A9-63BDF65231B4}" srcOrd="0" destOrd="0" presId="urn:microsoft.com/office/officeart/2005/8/layout/hList1"/>
    <dgm:cxn modelId="{8BD94131-29F7-F74F-AA95-EED5D4B0B4DA}" type="presParOf" srcId="{1A63D794-F243-F549-872D-A11214986295}" destId="{9CC1E887-2CB8-3C4D-812E-04A86FB7E6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41983B-3340-4A76-94BB-F3530AE5918B}" type="doc">
      <dgm:prSet loTypeId="urn:microsoft.com/office/officeart/2005/8/layout/equation1" loCatId="process" qsTypeId="urn:microsoft.com/office/officeart/2005/8/quickstyle/simple1" qsCatId="simple" csTypeId="urn:microsoft.com/office/officeart/2005/8/colors/accent1_2" csCatId="accent1" phldr="1"/>
      <dgm:spPr/>
    </dgm:pt>
    <dgm:pt modelId="{FF640570-F16F-4ABD-8E3D-63A00AF39B03}">
      <dgm:prSet phldrT="[Text]"/>
      <dgm:spPr/>
      <dgm:t>
        <a:bodyPr/>
        <a:lstStyle/>
        <a:p>
          <a:r>
            <a:rPr lang="en-US" b="1" dirty="0" smtClean="0"/>
            <a:t>Health official </a:t>
          </a:r>
          <a:r>
            <a:rPr lang="en-US" b="1" smtClean="0"/>
            <a:t>development assistance (OECD DAC)</a:t>
          </a:r>
          <a:endParaRPr lang="en-US" b="1" dirty="0"/>
        </a:p>
      </dgm:t>
    </dgm:pt>
    <dgm:pt modelId="{3E6FE3BF-BD4D-4D89-A67C-3D735D6E650E}" type="parTrans" cxnId="{E88F262B-FEB9-477C-BA01-FDE6B03C8A87}">
      <dgm:prSet/>
      <dgm:spPr/>
      <dgm:t>
        <a:bodyPr/>
        <a:lstStyle/>
        <a:p>
          <a:endParaRPr lang="en-US"/>
        </a:p>
      </dgm:t>
    </dgm:pt>
    <dgm:pt modelId="{0BD0FEF0-13A3-4CA1-92C9-0B97B825B51F}" type="sibTrans" cxnId="{E88F262B-FEB9-477C-BA01-FDE6B03C8A87}">
      <dgm:prSet/>
      <dgm:spPr/>
      <dgm:t>
        <a:bodyPr/>
        <a:lstStyle/>
        <a:p>
          <a:endParaRPr lang="en-US" dirty="0"/>
        </a:p>
      </dgm:t>
    </dgm:pt>
    <dgm:pt modelId="{F9DC9DBC-66E8-4112-B324-2CD894F87AAC}">
      <dgm:prSet phldrT="[Text]"/>
      <dgm:spPr/>
      <dgm:t>
        <a:bodyPr/>
        <a:lstStyle/>
        <a:p>
          <a:r>
            <a:rPr lang="en-US" b="1" dirty="0" smtClean="0"/>
            <a:t>Additional funding for neglected disease R&amp;D (G-FINDER)</a:t>
          </a:r>
          <a:endParaRPr lang="en-US" b="1" dirty="0"/>
        </a:p>
      </dgm:t>
    </dgm:pt>
    <dgm:pt modelId="{0C6E6D0F-68EF-495D-BB13-88CD8E185F36}" type="parTrans" cxnId="{AE86E53C-5350-4F8F-85B8-38E1866E711E}">
      <dgm:prSet/>
      <dgm:spPr/>
      <dgm:t>
        <a:bodyPr/>
        <a:lstStyle/>
        <a:p>
          <a:endParaRPr lang="en-US"/>
        </a:p>
      </dgm:t>
    </dgm:pt>
    <dgm:pt modelId="{8F38C8B6-A1AD-45E4-AAEE-F8CB0DA3D76F}" type="sibTrans" cxnId="{AE86E53C-5350-4F8F-85B8-38E1866E711E}">
      <dgm:prSet/>
      <dgm:spPr/>
      <dgm:t>
        <a:bodyPr/>
        <a:lstStyle/>
        <a:p>
          <a:endParaRPr lang="en-US" dirty="0"/>
        </a:p>
      </dgm:t>
    </dgm:pt>
    <dgm:pt modelId="{7C3861B5-F236-4977-8FF8-02EBB2998FE2}">
      <dgm:prSet phldrT="[Text]" custT="1"/>
      <dgm:spPr/>
      <dgm:t>
        <a:bodyPr/>
        <a:lstStyle/>
        <a:p>
          <a:r>
            <a:rPr lang="en-US" sz="2400" b="1" dirty="0" smtClean="0"/>
            <a:t>ODA+</a:t>
          </a:r>
          <a:endParaRPr lang="en-US" sz="2400" b="1" dirty="0"/>
        </a:p>
      </dgm:t>
    </dgm:pt>
    <dgm:pt modelId="{3D66EEE6-3153-467C-B52E-D17FFE262B1E}" type="parTrans" cxnId="{B316CE5B-5F74-4A36-8B2C-4DE345022CB9}">
      <dgm:prSet/>
      <dgm:spPr/>
      <dgm:t>
        <a:bodyPr/>
        <a:lstStyle/>
        <a:p>
          <a:endParaRPr lang="en-US"/>
        </a:p>
      </dgm:t>
    </dgm:pt>
    <dgm:pt modelId="{31595260-65D2-48F9-BEAF-01655DFB7E64}" type="sibTrans" cxnId="{B316CE5B-5F74-4A36-8B2C-4DE345022CB9}">
      <dgm:prSet/>
      <dgm:spPr/>
      <dgm:t>
        <a:bodyPr/>
        <a:lstStyle/>
        <a:p>
          <a:endParaRPr lang="en-US"/>
        </a:p>
      </dgm:t>
    </dgm:pt>
    <dgm:pt modelId="{7C9D6F4E-1A17-489A-9168-D82FC80F8063}" type="pres">
      <dgm:prSet presAssocID="{2441983B-3340-4A76-94BB-F3530AE5918B}" presName="linearFlow" presStyleCnt="0">
        <dgm:presLayoutVars>
          <dgm:dir/>
          <dgm:resizeHandles val="exact"/>
        </dgm:presLayoutVars>
      </dgm:prSet>
      <dgm:spPr/>
    </dgm:pt>
    <dgm:pt modelId="{AE409F23-69A6-4BAC-AC23-7EFB154F6E76}" type="pres">
      <dgm:prSet presAssocID="{FF640570-F16F-4ABD-8E3D-63A00AF39B03}" presName="node" presStyleLbl="node1" presStyleIdx="0" presStyleCnt="3">
        <dgm:presLayoutVars>
          <dgm:bulletEnabled val="1"/>
        </dgm:presLayoutVars>
      </dgm:prSet>
      <dgm:spPr/>
      <dgm:t>
        <a:bodyPr/>
        <a:lstStyle/>
        <a:p>
          <a:endParaRPr lang="en-US"/>
        </a:p>
      </dgm:t>
    </dgm:pt>
    <dgm:pt modelId="{98729021-73C0-40E8-ACAB-33D05528E52B}" type="pres">
      <dgm:prSet presAssocID="{0BD0FEF0-13A3-4CA1-92C9-0B97B825B51F}" presName="spacerL" presStyleCnt="0"/>
      <dgm:spPr/>
    </dgm:pt>
    <dgm:pt modelId="{505529D6-38DF-47FE-979C-57344DA13B3B}" type="pres">
      <dgm:prSet presAssocID="{0BD0FEF0-13A3-4CA1-92C9-0B97B825B51F}" presName="sibTrans" presStyleLbl="sibTrans2D1" presStyleIdx="0" presStyleCnt="2" custScaleX="67996" custScaleY="73706"/>
      <dgm:spPr/>
      <dgm:t>
        <a:bodyPr/>
        <a:lstStyle/>
        <a:p>
          <a:endParaRPr lang="en-US"/>
        </a:p>
      </dgm:t>
    </dgm:pt>
    <dgm:pt modelId="{F2F6A7EB-7C45-4AE1-B718-CD931E5FEE79}" type="pres">
      <dgm:prSet presAssocID="{0BD0FEF0-13A3-4CA1-92C9-0B97B825B51F}" presName="spacerR" presStyleCnt="0"/>
      <dgm:spPr/>
    </dgm:pt>
    <dgm:pt modelId="{145646DE-DCE9-485F-A970-0152892159E0}" type="pres">
      <dgm:prSet presAssocID="{F9DC9DBC-66E8-4112-B324-2CD894F87AAC}" presName="node" presStyleLbl="node1" presStyleIdx="1" presStyleCnt="3">
        <dgm:presLayoutVars>
          <dgm:bulletEnabled val="1"/>
        </dgm:presLayoutVars>
      </dgm:prSet>
      <dgm:spPr/>
      <dgm:t>
        <a:bodyPr/>
        <a:lstStyle/>
        <a:p>
          <a:endParaRPr lang="en-US"/>
        </a:p>
      </dgm:t>
    </dgm:pt>
    <dgm:pt modelId="{D22CB0C5-F571-4D07-B96C-A0C4175E9999}" type="pres">
      <dgm:prSet presAssocID="{8F38C8B6-A1AD-45E4-AAEE-F8CB0DA3D76F}" presName="spacerL" presStyleCnt="0"/>
      <dgm:spPr/>
    </dgm:pt>
    <dgm:pt modelId="{32E8BF6B-DB7D-4619-B7EC-1FF3A233B2DF}" type="pres">
      <dgm:prSet presAssocID="{8F38C8B6-A1AD-45E4-AAEE-F8CB0DA3D76F}" presName="sibTrans" presStyleLbl="sibTrans2D1" presStyleIdx="1" presStyleCnt="2" custScaleX="68233" custScaleY="56871"/>
      <dgm:spPr/>
      <dgm:t>
        <a:bodyPr/>
        <a:lstStyle/>
        <a:p>
          <a:endParaRPr lang="en-US"/>
        </a:p>
      </dgm:t>
    </dgm:pt>
    <dgm:pt modelId="{0FCB8F79-51EE-4D25-9BFA-C8CC33AAB93E}" type="pres">
      <dgm:prSet presAssocID="{8F38C8B6-A1AD-45E4-AAEE-F8CB0DA3D76F}" presName="spacerR" presStyleCnt="0"/>
      <dgm:spPr/>
    </dgm:pt>
    <dgm:pt modelId="{B345DD2D-9841-4255-82ED-7C99FB377612}" type="pres">
      <dgm:prSet presAssocID="{7C3861B5-F236-4977-8FF8-02EBB2998FE2}" presName="node" presStyleLbl="node1" presStyleIdx="2" presStyleCnt="3">
        <dgm:presLayoutVars>
          <dgm:bulletEnabled val="1"/>
        </dgm:presLayoutVars>
      </dgm:prSet>
      <dgm:spPr/>
      <dgm:t>
        <a:bodyPr/>
        <a:lstStyle/>
        <a:p>
          <a:endParaRPr lang="en-US"/>
        </a:p>
      </dgm:t>
    </dgm:pt>
  </dgm:ptLst>
  <dgm:cxnLst>
    <dgm:cxn modelId="{523801B8-6637-4EC6-BD8B-F0948CE29845}" type="presOf" srcId="{FF640570-F16F-4ABD-8E3D-63A00AF39B03}" destId="{AE409F23-69A6-4BAC-AC23-7EFB154F6E76}" srcOrd="0" destOrd="0" presId="urn:microsoft.com/office/officeart/2005/8/layout/equation1"/>
    <dgm:cxn modelId="{B316CE5B-5F74-4A36-8B2C-4DE345022CB9}" srcId="{2441983B-3340-4A76-94BB-F3530AE5918B}" destId="{7C3861B5-F236-4977-8FF8-02EBB2998FE2}" srcOrd="2" destOrd="0" parTransId="{3D66EEE6-3153-467C-B52E-D17FFE262B1E}" sibTransId="{31595260-65D2-48F9-BEAF-01655DFB7E64}"/>
    <dgm:cxn modelId="{E88F262B-FEB9-477C-BA01-FDE6B03C8A87}" srcId="{2441983B-3340-4A76-94BB-F3530AE5918B}" destId="{FF640570-F16F-4ABD-8E3D-63A00AF39B03}" srcOrd="0" destOrd="0" parTransId="{3E6FE3BF-BD4D-4D89-A67C-3D735D6E650E}" sibTransId="{0BD0FEF0-13A3-4CA1-92C9-0B97B825B51F}"/>
    <dgm:cxn modelId="{EDEFD890-6445-4B65-A443-FC4E832EAC27}" type="presOf" srcId="{7C3861B5-F236-4977-8FF8-02EBB2998FE2}" destId="{B345DD2D-9841-4255-82ED-7C99FB377612}" srcOrd="0" destOrd="0" presId="urn:microsoft.com/office/officeart/2005/8/layout/equation1"/>
    <dgm:cxn modelId="{0CEB9046-F6DE-4BA5-A0F3-C789D275BE6E}" type="presOf" srcId="{0BD0FEF0-13A3-4CA1-92C9-0B97B825B51F}" destId="{505529D6-38DF-47FE-979C-57344DA13B3B}" srcOrd="0" destOrd="0" presId="urn:microsoft.com/office/officeart/2005/8/layout/equation1"/>
    <dgm:cxn modelId="{91F971F3-EA05-4022-BB64-467B3824793B}" type="presOf" srcId="{8F38C8B6-A1AD-45E4-AAEE-F8CB0DA3D76F}" destId="{32E8BF6B-DB7D-4619-B7EC-1FF3A233B2DF}" srcOrd="0" destOrd="0" presId="urn:microsoft.com/office/officeart/2005/8/layout/equation1"/>
    <dgm:cxn modelId="{B31741D0-A5EE-4767-8F75-329B5FB22D52}" type="presOf" srcId="{2441983B-3340-4A76-94BB-F3530AE5918B}" destId="{7C9D6F4E-1A17-489A-9168-D82FC80F8063}" srcOrd="0" destOrd="0" presId="urn:microsoft.com/office/officeart/2005/8/layout/equation1"/>
    <dgm:cxn modelId="{AE86E53C-5350-4F8F-85B8-38E1866E711E}" srcId="{2441983B-3340-4A76-94BB-F3530AE5918B}" destId="{F9DC9DBC-66E8-4112-B324-2CD894F87AAC}" srcOrd="1" destOrd="0" parTransId="{0C6E6D0F-68EF-495D-BB13-88CD8E185F36}" sibTransId="{8F38C8B6-A1AD-45E4-AAEE-F8CB0DA3D76F}"/>
    <dgm:cxn modelId="{5E4523F2-EF4E-4D92-AAD8-A4B43FA6C4C9}" type="presOf" srcId="{F9DC9DBC-66E8-4112-B324-2CD894F87AAC}" destId="{145646DE-DCE9-485F-A970-0152892159E0}" srcOrd="0" destOrd="0" presId="urn:microsoft.com/office/officeart/2005/8/layout/equation1"/>
    <dgm:cxn modelId="{8CC98CA3-B958-437A-BFE3-5112F8E2D720}" type="presParOf" srcId="{7C9D6F4E-1A17-489A-9168-D82FC80F8063}" destId="{AE409F23-69A6-4BAC-AC23-7EFB154F6E76}" srcOrd="0" destOrd="0" presId="urn:microsoft.com/office/officeart/2005/8/layout/equation1"/>
    <dgm:cxn modelId="{296AA282-E490-4CDC-BD49-DC1EE3C99E34}" type="presParOf" srcId="{7C9D6F4E-1A17-489A-9168-D82FC80F8063}" destId="{98729021-73C0-40E8-ACAB-33D05528E52B}" srcOrd="1" destOrd="0" presId="urn:microsoft.com/office/officeart/2005/8/layout/equation1"/>
    <dgm:cxn modelId="{5ED20B05-65F3-4C04-9B08-2CF2C572ABFA}" type="presParOf" srcId="{7C9D6F4E-1A17-489A-9168-D82FC80F8063}" destId="{505529D6-38DF-47FE-979C-57344DA13B3B}" srcOrd="2" destOrd="0" presId="urn:microsoft.com/office/officeart/2005/8/layout/equation1"/>
    <dgm:cxn modelId="{2E27651A-066B-478E-B17D-47C516038E93}" type="presParOf" srcId="{7C9D6F4E-1A17-489A-9168-D82FC80F8063}" destId="{F2F6A7EB-7C45-4AE1-B718-CD931E5FEE79}" srcOrd="3" destOrd="0" presId="urn:microsoft.com/office/officeart/2005/8/layout/equation1"/>
    <dgm:cxn modelId="{8C79E764-F4BD-4804-A170-701A98341059}" type="presParOf" srcId="{7C9D6F4E-1A17-489A-9168-D82FC80F8063}" destId="{145646DE-DCE9-485F-A970-0152892159E0}" srcOrd="4" destOrd="0" presId="urn:microsoft.com/office/officeart/2005/8/layout/equation1"/>
    <dgm:cxn modelId="{B3FC4D39-2E38-4677-8119-22D8E5E8707A}" type="presParOf" srcId="{7C9D6F4E-1A17-489A-9168-D82FC80F8063}" destId="{D22CB0C5-F571-4D07-B96C-A0C4175E9999}" srcOrd="5" destOrd="0" presId="urn:microsoft.com/office/officeart/2005/8/layout/equation1"/>
    <dgm:cxn modelId="{90C53D7D-F58A-4930-A081-FDA175534EEE}" type="presParOf" srcId="{7C9D6F4E-1A17-489A-9168-D82FC80F8063}" destId="{32E8BF6B-DB7D-4619-B7EC-1FF3A233B2DF}" srcOrd="6" destOrd="0" presId="urn:microsoft.com/office/officeart/2005/8/layout/equation1"/>
    <dgm:cxn modelId="{C863E1E1-9B96-4015-82DE-6B41FCEB56DF}" type="presParOf" srcId="{7C9D6F4E-1A17-489A-9168-D82FC80F8063}" destId="{0FCB8F79-51EE-4D25-9BFA-C8CC33AAB93E}" srcOrd="7" destOrd="0" presId="urn:microsoft.com/office/officeart/2005/8/layout/equation1"/>
    <dgm:cxn modelId="{C106CB19-42A1-4207-92E4-7F486929D20F}" type="presParOf" srcId="{7C9D6F4E-1A17-489A-9168-D82FC80F8063}" destId="{B345DD2D-9841-4255-82ED-7C99FB37761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0F66-68C2-E74C-9C7A-BDDEEFA1B3D1}">
      <dsp:nvSpPr>
        <dsp:cNvPr id="0" name=""/>
        <dsp:cNvSpPr/>
      </dsp:nvSpPr>
      <dsp:spPr>
        <a:xfrm>
          <a:off x="3119" y="30273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2">
                  <a:lumMod val="10000"/>
                </a:schemeClr>
              </a:solidFill>
            </a:rPr>
            <a:t>Economic growth</a:t>
          </a:r>
          <a:endParaRPr lang="en-GB" sz="1600" kern="1200" dirty="0">
            <a:solidFill>
              <a:schemeClr val="bg2">
                <a:lumMod val="10000"/>
              </a:schemeClr>
            </a:solidFill>
          </a:endParaRPr>
        </a:p>
      </dsp:txBody>
      <dsp:txXfrm>
        <a:off x="3119" y="302730"/>
        <a:ext cx="1875813" cy="750325"/>
      </dsp:txXfrm>
    </dsp:sp>
    <dsp:sp modelId="{E2D969BD-C70D-ED4B-A57F-EF0F3CD8A0BC}">
      <dsp:nvSpPr>
        <dsp:cNvPr id="0" name=""/>
        <dsp:cNvSpPr/>
      </dsp:nvSpPr>
      <dsp:spPr>
        <a:xfrm>
          <a:off x="3119" y="1053056"/>
          <a:ext cx="1875813" cy="3250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solidFill>
                <a:schemeClr val="bg2">
                  <a:lumMod val="10000"/>
                </a:schemeClr>
              </a:solidFill>
            </a:rPr>
            <a:t>IMF</a:t>
          </a:r>
          <a:r>
            <a:rPr lang="en-US" sz="1600" kern="1200" baseline="0" dirty="0" smtClean="0">
              <a:solidFill>
                <a:schemeClr val="bg2">
                  <a:lumMod val="10000"/>
                </a:schemeClr>
              </a:solidFill>
            </a:rPr>
            <a:t> estimates </a:t>
          </a:r>
          <a:r>
            <a:rPr lang="en-US" sz="1600" kern="1200" dirty="0" smtClean="0">
              <a:solidFill>
                <a:schemeClr val="bg2">
                  <a:lumMod val="10000"/>
                </a:schemeClr>
              </a:solidFill>
            </a:rPr>
            <a:t>low- and lower</a:t>
          </a:r>
          <a:r>
            <a:rPr lang="en-US" sz="1600" kern="1200" baseline="0" dirty="0" smtClean="0">
              <a:solidFill>
                <a:schemeClr val="bg2">
                  <a:lumMod val="10000"/>
                </a:schemeClr>
              </a:solidFill>
            </a:rPr>
            <a:t> middle-income countries will add </a:t>
          </a:r>
          <a:r>
            <a:rPr lang="en-US" sz="1600" kern="1200" dirty="0" smtClean="0">
              <a:solidFill>
                <a:schemeClr val="bg2">
                  <a:lumMod val="10000"/>
                </a:schemeClr>
              </a:solidFill>
            </a:rPr>
            <a:t>$9.6 trillion/y to GDP from 2015-2035 </a:t>
          </a:r>
          <a:endParaRPr lang="en-GB" sz="1600" kern="1200" dirty="0">
            <a:solidFill>
              <a:schemeClr val="bg2">
                <a:lumMod val="10000"/>
              </a:schemeClr>
            </a:solidFill>
          </a:endParaRPr>
        </a:p>
        <a:p>
          <a:pPr marL="171450" lvl="1" indent="-171450" algn="l" defTabSz="755650" rtl="0">
            <a:lnSpc>
              <a:spcPct val="90000"/>
            </a:lnSpc>
            <a:spcBef>
              <a:spcPct val="0"/>
            </a:spcBef>
            <a:spcAft>
              <a:spcPct val="15000"/>
            </a:spcAft>
            <a:buChar char="••"/>
          </a:pPr>
          <a:r>
            <a:rPr lang="en-US" sz="1700" b="1" kern="1200" baseline="0" dirty="0" smtClean="0">
              <a:solidFill>
                <a:schemeClr val="bg2">
                  <a:lumMod val="10000"/>
                </a:schemeClr>
              </a:solidFill>
            </a:rPr>
            <a:t>Cost of convergence ($70 billion/y) </a:t>
          </a:r>
          <a:r>
            <a:rPr lang="en-US" sz="1700" b="1" kern="1200" dirty="0" smtClean="0">
              <a:solidFill>
                <a:schemeClr val="bg2">
                  <a:lumMod val="10000"/>
                </a:schemeClr>
              </a:solidFill>
            </a:rPr>
            <a:t>is less than 1% of anticipated growth</a:t>
          </a:r>
        </a:p>
      </dsp:txBody>
      <dsp:txXfrm>
        <a:off x="3119" y="1053056"/>
        <a:ext cx="1875813" cy="3250080"/>
      </dsp:txXfrm>
    </dsp:sp>
    <dsp:sp modelId="{FEC93A00-91E1-7643-BB94-E5B64A5D2385}">
      <dsp:nvSpPr>
        <dsp:cNvPr id="0" name=""/>
        <dsp:cNvSpPr/>
      </dsp:nvSpPr>
      <dsp:spPr>
        <a:xfrm>
          <a:off x="2141546" y="30273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2">
                  <a:lumMod val="10000"/>
                </a:schemeClr>
              </a:solidFill>
            </a:rPr>
            <a:t>Mobilization of domestic resources</a:t>
          </a:r>
          <a:endParaRPr lang="en-GB" sz="1600" kern="1200" dirty="0">
            <a:solidFill>
              <a:schemeClr val="bg2">
                <a:lumMod val="10000"/>
              </a:schemeClr>
            </a:solidFill>
          </a:endParaRPr>
        </a:p>
      </dsp:txBody>
      <dsp:txXfrm>
        <a:off x="2141546" y="302730"/>
        <a:ext cx="1875813" cy="750325"/>
      </dsp:txXfrm>
    </dsp:sp>
    <dsp:sp modelId="{0EA2132B-632B-FF42-86F2-DE9BBD1066EF}">
      <dsp:nvSpPr>
        <dsp:cNvPr id="0" name=""/>
        <dsp:cNvSpPr/>
      </dsp:nvSpPr>
      <dsp:spPr>
        <a:xfrm>
          <a:off x="2141546" y="1053056"/>
          <a:ext cx="1875813" cy="3250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solidFill>
                <a:schemeClr val="bg2">
                  <a:lumMod val="10000"/>
                </a:schemeClr>
              </a:solidFill>
            </a:rPr>
            <a:t>Taxation of tobacco, alcohol, sugar,  extractive industries</a:t>
          </a:r>
          <a:endParaRPr lang="en-GB" sz="1600" kern="1200" dirty="0">
            <a:solidFill>
              <a:schemeClr val="bg2">
                <a:lumMod val="10000"/>
              </a:schemeClr>
            </a:solidFill>
          </a:endParaRPr>
        </a:p>
      </dsp:txBody>
      <dsp:txXfrm>
        <a:off x="2141546" y="1053056"/>
        <a:ext cx="1875813" cy="3250080"/>
      </dsp:txXfrm>
    </dsp:sp>
    <dsp:sp modelId="{6D987C10-58DA-2148-8D46-2B6366B4B224}">
      <dsp:nvSpPr>
        <dsp:cNvPr id="0" name=""/>
        <dsp:cNvSpPr/>
      </dsp:nvSpPr>
      <dsp:spPr>
        <a:xfrm>
          <a:off x="4279973" y="302730"/>
          <a:ext cx="1875813" cy="750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2">
                  <a:lumMod val="10000"/>
                </a:schemeClr>
              </a:solidFill>
            </a:rPr>
            <a:t>Inter-sectoral reallocations and efficiency gains</a:t>
          </a:r>
          <a:endParaRPr lang="en-GB" sz="1600" kern="1200" dirty="0">
            <a:solidFill>
              <a:schemeClr val="bg2">
                <a:lumMod val="10000"/>
              </a:schemeClr>
            </a:solidFill>
          </a:endParaRPr>
        </a:p>
      </dsp:txBody>
      <dsp:txXfrm>
        <a:off x="4279973" y="302730"/>
        <a:ext cx="1875813" cy="750325"/>
      </dsp:txXfrm>
    </dsp:sp>
    <dsp:sp modelId="{92DCAE1A-6E18-5A45-AFE0-4417F0382B84}">
      <dsp:nvSpPr>
        <dsp:cNvPr id="0" name=""/>
        <dsp:cNvSpPr/>
      </dsp:nvSpPr>
      <dsp:spPr>
        <a:xfrm>
          <a:off x="4279973" y="1053056"/>
          <a:ext cx="1875813" cy="3250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solidFill>
                <a:schemeClr val="bg2">
                  <a:lumMod val="10000"/>
                </a:schemeClr>
              </a:solidFill>
            </a:rPr>
            <a:t>Redirection of fossil fuel subsidies to the health sector, health sector efficiency</a:t>
          </a:r>
          <a:endParaRPr lang="en-GB" sz="1600" kern="1200" dirty="0">
            <a:solidFill>
              <a:schemeClr val="bg2">
                <a:lumMod val="1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bg2">
                  <a:lumMod val="10000"/>
                </a:schemeClr>
              </a:solidFill>
            </a:rPr>
            <a:t>Subsidies account for 3.5%</a:t>
          </a:r>
          <a:r>
            <a:rPr lang="en-US" sz="1600" kern="1200" baseline="0" dirty="0" smtClean="0">
              <a:solidFill>
                <a:schemeClr val="bg2">
                  <a:lumMod val="10000"/>
                </a:schemeClr>
              </a:solidFill>
            </a:rPr>
            <a:t> </a:t>
          </a:r>
          <a:r>
            <a:rPr lang="en-US" sz="1600" kern="1200" dirty="0" smtClean="0">
              <a:solidFill>
                <a:schemeClr val="bg2">
                  <a:lumMod val="10000"/>
                </a:schemeClr>
              </a:solidFill>
            </a:rPr>
            <a:t>of GDP on a post-tax basis</a:t>
          </a:r>
        </a:p>
      </dsp:txBody>
      <dsp:txXfrm>
        <a:off x="4279973" y="1053056"/>
        <a:ext cx="1875813" cy="3250080"/>
      </dsp:txXfrm>
    </dsp:sp>
    <dsp:sp modelId="{3D826F80-8729-214F-A0A9-63BDF65231B4}">
      <dsp:nvSpPr>
        <dsp:cNvPr id="0" name=""/>
        <dsp:cNvSpPr/>
      </dsp:nvSpPr>
      <dsp:spPr>
        <a:xfrm>
          <a:off x="6418400" y="302730"/>
          <a:ext cx="1875813" cy="750325"/>
        </a:xfrm>
        <a:prstGeom prst="rect">
          <a:avLst/>
        </a:prstGeom>
        <a:solidFill>
          <a:schemeClr val="accent4">
            <a:lumMod val="60000"/>
            <a:lumOff val="4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2">
                  <a:lumMod val="10000"/>
                </a:schemeClr>
              </a:solidFill>
            </a:rPr>
            <a:t>Development assistance for health</a:t>
          </a:r>
          <a:endParaRPr lang="en-GB" sz="1600" kern="1200" dirty="0">
            <a:solidFill>
              <a:schemeClr val="bg2">
                <a:lumMod val="10000"/>
              </a:schemeClr>
            </a:solidFill>
          </a:endParaRPr>
        </a:p>
      </dsp:txBody>
      <dsp:txXfrm>
        <a:off x="6418400" y="302730"/>
        <a:ext cx="1875813" cy="750325"/>
      </dsp:txXfrm>
    </dsp:sp>
    <dsp:sp modelId="{9CC1E887-2CB8-3C4D-812E-04A86FB7E6FF}">
      <dsp:nvSpPr>
        <dsp:cNvPr id="0" name=""/>
        <dsp:cNvSpPr/>
      </dsp:nvSpPr>
      <dsp:spPr>
        <a:xfrm>
          <a:off x="6418400" y="1053056"/>
          <a:ext cx="1875813" cy="3250080"/>
        </a:xfrm>
        <a:prstGeom prst="rect">
          <a:avLst/>
        </a:prstGeom>
        <a:solidFill>
          <a:schemeClr val="accent4">
            <a:lumMod val="40000"/>
            <a:lumOff val="60000"/>
            <a:alpha val="90000"/>
          </a:schemeClr>
        </a:solidFill>
        <a:ln w="25400" cap="flat" cmpd="sng" algn="ctr">
          <a:solidFill>
            <a:schemeClr val="accent4">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solidFill>
                <a:schemeClr val="bg2">
                  <a:lumMod val="10000"/>
                </a:schemeClr>
              </a:solidFill>
            </a:rPr>
            <a:t>Will still be crucial for achieving convergence</a:t>
          </a:r>
          <a:endParaRPr lang="en-GB" sz="1600" kern="1200" dirty="0">
            <a:solidFill>
              <a:schemeClr val="bg2">
                <a:lumMod val="10000"/>
              </a:schemeClr>
            </a:solidFill>
          </a:endParaRPr>
        </a:p>
        <a:p>
          <a:pPr marL="171450" lvl="1" indent="-171450" algn="l" defTabSz="711200">
            <a:lnSpc>
              <a:spcPct val="90000"/>
            </a:lnSpc>
            <a:spcBef>
              <a:spcPct val="0"/>
            </a:spcBef>
            <a:spcAft>
              <a:spcPct val="15000"/>
            </a:spcAft>
            <a:buChar char="••"/>
          </a:pPr>
          <a:r>
            <a:rPr lang="en-GB" sz="1600" kern="1200" dirty="0" smtClean="0">
              <a:solidFill>
                <a:schemeClr val="bg2">
                  <a:lumMod val="10000"/>
                </a:schemeClr>
              </a:solidFill>
            </a:rPr>
            <a:t>The </a:t>
          </a:r>
          <a:r>
            <a:rPr lang="en-GB" sz="1600" i="1" kern="1200" dirty="0" smtClean="0">
              <a:solidFill>
                <a:schemeClr val="bg2">
                  <a:lumMod val="10000"/>
                </a:schemeClr>
              </a:solidFill>
            </a:rPr>
            <a:t>nature</a:t>
          </a:r>
          <a:r>
            <a:rPr lang="en-GB" sz="1600" i="0" kern="1200" dirty="0" smtClean="0">
              <a:solidFill>
                <a:schemeClr val="bg2">
                  <a:lumMod val="10000"/>
                </a:schemeClr>
              </a:solidFill>
            </a:rPr>
            <a:t> of DAH will need to evolve – more emphasis on R&amp;D, pandemic preparedness and other “global” functions</a:t>
          </a:r>
          <a:endParaRPr lang="en-GB" sz="1600" kern="1200" dirty="0">
            <a:solidFill>
              <a:schemeClr val="bg2">
                <a:lumMod val="10000"/>
              </a:schemeClr>
            </a:solidFill>
          </a:endParaRPr>
        </a:p>
      </dsp:txBody>
      <dsp:txXfrm>
        <a:off x="6418400" y="1053056"/>
        <a:ext cx="1875813" cy="3250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09F23-69A6-4BAC-AC23-7EFB154F6E76}">
      <dsp:nvSpPr>
        <dsp:cNvPr id="0" name=""/>
        <dsp:cNvSpPr/>
      </dsp:nvSpPr>
      <dsp:spPr>
        <a:xfrm>
          <a:off x="126495" y="725"/>
          <a:ext cx="1827348" cy="1827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Health official </a:t>
          </a:r>
          <a:r>
            <a:rPr lang="en-US" sz="1700" b="1" kern="1200" smtClean="0"/>
            <a:t>development assistance (OECD DAC)</a:t>
          </a:r>
          <a:endParaRPr lang="en-US" sz="1700" b="1" kern="1200" dirty="0"/>
        </a:p>
      </dsp:txBody>
      <dsp:txXfrm>
        <a:off x="394104" y="268334"/>
        <a:ext cx="1292130" cy="1292130"/>
      </dsp:txXfrm>
    </dsp:sp>
    <dsp:sp modelId="{505529D6-38DF-47FE-979C-57344DA13B3B}">
      <dsp:nvSpPr>
        <dsp:cNvPr id="0" name=""/>
        <dsp:cNvSpPr/>
      </dsp:nvSpPr>
      <dsp:spPr>
        <a:xfrm>
          <a:off x="2102224" y="523808"/>
          <a:ext cx="720664" cy="78118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197748" y="829649"/>
        <a:ext cx="529616" cy="169500"/>
      </dsp:txXfrm>
    </dsp:sp>
    <dsp:sp modelId="{145646DE-DCE9-485F-A970-0152892159E0}">
      <dsp:nvSpPr>
        <dsp:cNvPr id="0" name=""/>
        <dsp:cNvSpPr/>
      </dsp:nvSpPr>
      <dsp:spPr>
        <a:xfrm>
          <a:off x="2971269" y="725"/>
          <a:ext cx="1827348" cy="1827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Additional funding for neglected disease R&amp;D (G-FINDER)</a:t>
          </a:r>
          <a:endParaRPr lang="en-US" sz="1700" b="1" kern="1200" dirty="0"/>
        </a:p>
      </dsp:txBody>
      <dsp:txXfrm>
        <a:off x="3238878" y="268334"/>
        <a:ext cx="1292130" cy="1292130"/>
      </dsp:txXfrm>
    </dsp:sp>
    <dsp:sp modelId="{32E8BF6B-DB7D-4619-B7EC-1FF3A233B2DF}">
      <dsp:nvSpPr>
        <dsp:cNvPr id="0" name=""/>
        <dsp:cNvSpPr/>
      </dsp:nvSpPr>
      <dsp:spPr>
        <a:xfrm>
          <a:off x="4946999" y="613022"/>
          <a:ext cx="723175" cy="60275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042856" y="737189"/>
        <a:ext cx="531461" cy="354420"/>
      </dsp:txXfrm>
    </dsp:sp>
    <dsp:sp modelId="{B345DD2D-9841-4255-82ED-7C99FB377612}">
      <dsp:nvSpPr>
        <dsp:cNvPr id="0" name=""/>
        <dsp:cNvSpPr/>
      </dsp:nvSpPr>
      <dsp:spPr>
        <a:xfrm>
          <a:off x="5818555" y="725"/>
          <a:ext cx="1827348" cy="1827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ODA+</a:t>
          </a:r>
          <a:endParaRPr lang="en-US" sz="2400" b="1" kern="1200" dirty="0"/>
        </a:p>
      </dsp:txBody>
      <dsp:txXfrm>
        <a:off x="6086164" y="268334"/>
        <a:ext cx="1292130" cy="12921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F473781-1B43-4430-AD1E-2D0E68937D4E}" type="datetimeFigureOut">
              <a:rPr lang="en-US" smtClean="0"/>
              <a:t>10/21/2015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29CD75-6C35-4068-B55C-1A1706490ADA}" type="slidenum">
              <a:rPr lang="en-US" smtClean="0"/>
              <a:t>‹#›</a:t>
            </a:fld>
            <a:endParaRPr lang="en-US"/>
          </a:p>
        </p:txBody>
      </p:sp>
    </p:spTree>
    <p:extLst>
      <p:ext uri="{BB962C8B-B14F-4D97-AF65-F5344CB8AC3E}">
        <p14:creationId xmlns:p14="http://schemas.microsoft.com/office/powerpoint/2010/main" val="3767654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679C6BA-7449-4716-B5BF-8E7146F23D96}" type="datetimeFigureOut">
              <a:rPr lang="en-US" smtClean="0"/>
              <a:t>10/21/2015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60E0F24-FC91-417C-AB2E-A66D31643FA0}" type="slidenum">
              <a:rPr lang="en-US" smtClean="0"/>
              <a:t>‹#›</a:t>
            </a:fld>
            <a:endParaRPr lang="en-US" dirty="0"/>
          </a:p>
        </p:txBody>
      </p:sp>
    </p:spTree>
    <p:extLst>
      <p:ext uri="{BB962C8B-B14F-4D97-AF65-F5344CB8AC3E}">
        <p14:creationId xmlns:p14="http://schemas.microsoft.com/office/powerpoint/2010/main" val="191485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2</a:t>
            </a:fld>
            <a:endParaRPr lang="en-US" dirty="0"/>
          </a:p>
        </p:txBody>
      </p:sp>
    </p:spTree>
    <p:extLst>
      <p:ext uri="{BB962C8B-B14F-4D97-AF65-F5344CB8AC3E}">
        <p14:creationId xmlns:p14="http://schemas.microsoft.com/office/powerpoint/2010/main" val="345944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0E0F24-FC91-417C-AB2E-A66D31643FA0}" type="slidenum">
              <a:rPr lang="en-US" smtClean="0"/>
              <a:t>17</a:t>
            </a:fld>
            <a:endParaRPr lang="en-US" dirty="0"/>
          </a:p>
        </p:txBody>
      </p:sp>
    </p:spTree>
    <p:extLst>
      <p:ext uri="{BB962C8B-B14F-4D97-AF65-F5344CB8AC3E}">
        <p14:creationId xmlns:p14="http://schemas.microsoft.com/office/powerpoint/2010/main" val="386847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18</a:t>
            </a:fld>
            <a:endParaRPr lang="en-US" dirty="0"/>
          </a:p>
        </p:txBody>
      </p:sp>
    </p:spTree>
    <p:extLst>
      <p:ext uri="{BB962C8B-B14F-4D97-AF65-F5344CB8AC3E}">
        <p14:creationId xmlns:p14="http://schemas.microsoft.com/office/powerpoint/2010/main" val="405352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3</a:t>
            </a:fld>
            <a:endParaRPr lang="en-US" dirty="0"/>
          </a:p>
        </p:txBody>
      </p:sp>
    </p:spTree>
    <p:extLst>
      <p:ext uri="{BB962C8B-B14F-4D97-AF65-F5344CB8AC3E}">
        <p14:creationId xmlns:p14="http://schemas.microsoft.com/office/powerpoint/2010/main" val="239055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6</a:t>
            </a:fld>
            <a:endParaRPr lang="en-US" dirty="0"/>
          </a:p>
        </p:txBody>
      </p:sp>
    </p:spTree>
    <p:extLst>
      <p:ext uri="{BB962C8B-B14F-4D97-AF65-F5344CB8AC3E}">
        <p14:creationId xmlns:p14="http://schemas.microsoft.com/office/powerpoint/2010/main" val="70143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8</a:t>
            </a:fld>
            <a:endParaRPr lang="en-US" dirty="0"/>
          </a:p>
        </p:txBody>
      </p:sp>
    </p:spTree>
    <p:extLst>
      <p:ext uri="{BB962C8B-B14F-4D97-AF65-F5344CB8AC3E}">
        <p14:creationId xmlns:p14="http://schemas.microsoft.com/office/powerpoint/2010/main" val="185723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9460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13</a:t>
            </a:fld>
            <a:endParaRPr lang="en-US" dirty="0"/>
          </a:p>
        </p:txBody>
      </p:sp>
    </p:spTree>
    <p:extLst>
      <p:ext uri="{BB962C8B-B14F-4D97-AF65-F5344CB8AC3E}">
        <p14:creationId xmlns:p14="http://schemas.microsoft.com/office/powerpoint/2010/main" val="254285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051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5432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69945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59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938FB76-EC37-4676-96EF-A27161A3096A}" type="slidenum">
              <a:rPr lang="en-US" smtClean="0"/>
              <a:t>‹#›</a:t>
            </a:fld>
            <a:endParaRPr lang="en-US" dirty="0"/>
          </a:p>
        </p:txBody>
      </p:sp>
    </p:spTree>
    <p:extLst>
      <p:ext uri="{BB962C8B-B14F-4D97-AF65-F5344CB8AC3E}">
        <p14:creationId xmlns:p14="http://schemas.microsoft.com/office/powerpoint/2010/main" val="36387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938FB76-EC37-4676-96EF-A27161A3096A}" type="slidenum">
              <a:rPr lang="en-US" smtClean="0"/>
              <a:t>‹#›</a:t>
            </a:fld>
            <a:endParaRPr lang="en-US" dirty="0"/>
          </a:p>
        </p:txBody>
      </p:sp>
    </p:spTree>
    <p:extLst>
      <p:ext uri="{BB962C8B-B14F-4D97-AF65-F5344CB8AC3E}">
        <p14:creationId xmlns:p14="http://schemas.microsoft.com/office/powerpoint/2010/main" val="133175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328886"/>
            <a:ext cx="7772400" cy="314028"/>
          </a:xfrm>
          <a:prstGeom prst="rect">
            <a:avLst/>
          </a:prstGeom>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eaLnBrk="0" hangingPunct="0">
              <a:defRPr>
                <a:latin typeface="Arial" pitchFamily="34" charset="0"/>
              </a:defRPr>
            </a:lvl1pPr>
          </a:lstStyle>
          <a:p>
            <a:pPr>
              <a:defRPr/>
            </a:pPr>
            <a:fld id="{A711C2DD-F5E9-4943-965A-9C9CF7755B5F}" type="slidenum">
              <a:rPr lang="en-US"/>
              <a:pPr>
                <a:defRPr/>
              </a:pPr>
              <a:t>‹#›</a:t>
            </a:fld>
            <a:endParaRPr lang="en-US" dirty="0"/>
          </a:p>
        </p:txBody>
      </p:sp>
    </p:spTree>
    <p:extLst>
      <p:ext uri="{BB962C8B-B14F-4D97-AF65-F5344CB8AC3E}">
        <p14:creationId xmlns:p14="http://schemas.microsoft.com/office/powerpoint/2010/main" val="2613981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b="1">
                <a:solidFill>
                  <a:schemeClr val="tx1"/>
                </a:solidFill>
              </a:defRPr>
            </a:lvl1pPr>
          </a:lstStyle>
          <a:p>
            <a:fld id="{1938FB76-EC37-4676-96EF-A27161A3096A}" type="slidenum">
              <a:rPr lang="en-US" smtClean="0"/>
              <a:pPr/>
              <a:t>‹#›</a:t>
            </a:fld>
            <a:endParaRPr lang="en-US" dirty="0"/>
          </a:p>
        </p:txBody>
      </p:sp>
    </p:spTree>
    <p:extLst>
      <p:ext uri="{BB962C8B-B14F-4D97-AF65-F5344CB8AC3E}">
        <p14:creationId xmlns:p14="http://schemas.microsoft.com/office/powerpoint/2010/main" val="395248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534400" cy="4419599"/>
          </a:xfrm>
        </p:spPr>
        <p:txBody>
          <a:bodyPr>
            <a:normAutofit fontScale="92500" lnSpcReduction="20000"/>
          </a:bodyPr>
          <a:lstStyle/>
          <a:p>
            <a:pPr marL="0" indent="0" algn="ctr">
              <a:spcBef>
                <a:spcPts val="0"/>
              </a:spcBef>
              <a:buNone/>
            </a:pPr>
            <a:r>
              <a:rPr lang="en-US" sz="4300" b="1" dirty="0">
                <a:solidFill>
                  <a:schemeClr val="accent1"/>
                </a:solidFill>
              </a:rPr>
              <a:t>Investing in Health: </a:t>
            </a:r>
            <a:endParaRPr lang="en-US" sz="4300" b="1" dirty="0" smtClean="0">
              <a:solidFill>
                <a:schemeClr val="accent1"/>
              </a:solidFill>
            </a:endParaRPr>
          </a:p>
          <a:p>
            <a:pPr marL="0" indent="0" algn="ctr">
              <a:spcBef>
                <a:spcPts val="0"/>
              </a:spcBef>
              <a:buNone/>
            </a:pPr>
            <a:r>
              <a:rPr lang="en-US" sz="4300" b="1" dirty="0" smtClean="0">
                <a:solidFill>
                  <a:schemeClr val="accent1"/>
                </a:solidFill>
              </a:rPr>
              <a:t>What </a:t>
            </a:r>
            <a:r>
              <a:rPr lang="en-US" sz="4300" b="1" dirty="0">
                <a:solidFill>
                  <a:schemeClr val="accent1"/>
                </a:solidFill>
              </a:rPr>
              <a:t>is the Role of Health Aid</a:t>
            </a:r>
            <a:r>
              <a:rPr lang="en-US" sz="4300" b="1" dirty="0" smtClean="0">
                <a:solidFill>
                  <a:schemeClr val="accent1"/>
                </a:solidFill>
              </a:rPr>
              <a:t>?</a:t>
            </a:r>
            <a:endParaRPr lang="en-US" sz="2000" b="1" dirty="0" smtClean="0"/>
          </a:p>
          <a:p>
            <a:pPr marL="0" indent="0" algn="ctr">
              <a:spcBef>
                <a:spcPts val="0"/>
              </a:spcBef>
              <a:buNone/>
            </a:pPr>
            <a:endParaRPr lang="en-US" sz="2000" b="1" dirty="0"/>
          </a:p>
          <a:p>
            <a:pPr marL="0" indent="0" algn="ctr">
              <a:spcBef>
                <a:spcPts val="0"/>
              </a:spcBef>
              <a:buNone/>
            </a:pPr>
            <a:endParaRPr lang="en-US" sz="2000" b="1" dirty="0"/>
          </a:p>
          <a:p>
            <a:pPr marL="0" indent="0" algn="ctr">
              <a:buNone/>
            </a:pPr>
            <a:r>
              <a:rPr lang="en-US" b="1" dirty="0" smtClean="0"/>
              <a:t>Lawrence H. Summers</a:t>
            </a:r>
          </a:p>
          <a:p>
            <a:pPr marL="0" indent="0" algn="ctr">
              <a:buNone/>
            </a:pPr>
            <a:r>
              <a:rPr lang="en-US" dirty="0"/>
              <a:t>Charles W. Eliot University </a:t>
            </a:r>
            <a:r>
              <a:rPr lang="en-US" dirty="0" smtClean="0"/>
              <a:t>Professor, Harvard  University</a:t>
            </a:r>
          </a:p>
          <a:p>
            <a:pPr marL="0" indent="0" algn="ctr">
              <a:buNone/>
            </a:pPr>
            <a:endParaRPr lang="en-US" dirty="0"/>
          </a:p>
          <a:p>
            <a:pPr marL="0" indent="0" algn="ctr">
              <a:buNone/>
            </a:pPr>
            <a:r>
              <a:rPr lang="en-US" b="1" dirty="0" smtClean="0"/>
              <a:t>Dean T. Jamison</a:t>
            </a:r>
          </a:p>
          <a:p>
            <a:pPr marL="0" indent="0" algn="ctr">
              <a:buNone/>
            </a:pPr>
            <a:r>
              <a:rPr lang="en-US" dirty="0" smtClean="0"/>
              <a:t>Professor Emeritus, University of California, San Francisco</a:t>
            </a:r>
          </a:p>
          <a:p>
            <a:pPr marL="0" indent="0" algn="ctr">
              <a:buNone/>
            </a:pPr>
            <a:endParaRPr lang="en-US" dirty="0"/>
          </a:p>
          <a:p>
            <a:pPr marL="0" indent="0" algn="ctr">
              <a:buNone/>
            </a:pPr>
            <a:r>
              <a:rPr lang="en-US" dirty="0"/>
              <a:t>Center for Global Development</a:t>
            </a:r>
          </a:p>
          <a:p>
            <a:pPr marL="0" indent="0" algn="ctr">
              <a:buNone/>
            </a:pPr>
            <a:r>
              <a:rPr lang="en-US" dirty="0"/>
              <a:t>October 21, 2015 </a:t>
            </a:r>
          </a:p>
          <a:p>
            <a:pPr marL="0" indent="0" algn="ctr">
              <a:buNone/>
            </a:pPr>
            <a:endParaRPr lang="en-US" dirty="0"/>
          </a:p>
        </p:txBody>
      </p:sp>
      <p:sp>
        <p:nvSpPr>
          <p:cNvPr id="4" name="Slide Number Placeholder 3"/>
          <p:cNvSpPr>
            <a:spLocks noGrp="1"/>
          </p:cNvSpPr>
          <p:nvPr>
            <p:ph type="sldNum" sz="quarter" idx="12"/>
          </p:nvPr>
        </p:nvSpPr>
        <p:spPr/>
        <p:txBody>
          <a:bodyPr/>
          <a:lstStyle/>
          <a:p>
            <a:fld id="{1938FB76-EC37-4676-96EF-A27161A3096A}" type="slidenum">
              <a:rPr lang="en-US" smtClean="0"/>
              <a:t>1</a:t>
            </a:fld>
            <a:endParaRPr lang="en-US" dirty="0"/>
          </a:p>
        </p:txBody>
      </p:sp>
    </p:spTree>
    <p:extLst>
      <p:ext uri="{BB962C8B-B14F-4D97-AF65-F5344CB8AC3E}">
        <p14:creationId xmlns:p14="http://schemas.microsoft.com/office/powerpoint/2010/main" val="1935701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dirty="0" smtClean="0"/>
              <a:t>Rationale for new study</a:t>
            </a:r>
            <a:endParaRPr lang="en-US" dirty="0"/>
          </a:p>
        </p:txBody>
      </p:sp>
      <p:sp>
        <p:nvSpPr>
          <p:cNvPr id="3" name="Content Placeholder 2"/>
          <p:cNvSpPr>
            <a:spLocks noGrp="1"/>
          </p:cNvSpPr>
          <p:nvPr>
            <p:ph idx="1"/>
          </p:nvPr>
        </p:nvSpPr>
        <p:spPr>
          <a:xfrm>
            <a:off x="381000" y="1219200"/>
            <a:ext cx="8153400" cy="4800600"/>
          </a:xfrm>
        </p:spPr>
        <p:txBody>
          <a:bodyPr>
            <a:normAutofit fontScale="77500" lnSpcReduction="20000"/>
          </a:bodyPr>
          <a:lstStyle/>
          <a:p>
            <a:pPr marL="457200" indent="-457200">
              <a:buFont typeface="+mj-lt"/>
              <a:buAutoNum type="arabicPeriod"/>
            </a:pPr>
            <a:r>
              <a:rPr lang="en-US" dirty="0" smtClean="0"/>
              <a:t>Previous </a:t>
            </a:r>
            <a:r>
              <a:rPr lang="en-US" dirty="0"/>
              <a:t>research </a:t>
            </a:r>
            <a:r>
              <a:rPr lang="en-US" dirty="0" smtClean="0"/>
              <a:t>(e.g. IHME) has </a:t>
            </a:r>
            <a:r>
              <a:rPr lang="en-US" dirty="0"/>
              <a:t>tracked donor funding to specific diseases and geographical </a:t>
            </a:r>
            <a:r>
              <a:rPr lang="en-US" dirty="0" smtClean="0"/>
              <a:t>regions, but </a:t>
            </a:r>
            <a:r>
              <a:rPr lang="en-US" b="1" dirty="0" smtClean="0"/>
              <a:t>no </a:t>
            </a:r>
            <a:r>
              <a:rPr lang="en-US" b="1" dirty="0"/>
              <a:t>in-depth studies have tracked donor funding for global health </a:t>
            </a:r>
            <a:r>
              <a:rPr lang="en-US" b="1" dirty="0" smtClean="0"/>
              <a:t>functions</a:t>
            </a:r>
            <a:r>
              <a:rPr lang="en-US" i="1" dirty="0" smtClean="0"/>
              <a:t>.</a:t>
            </a:r>
          </a:p>
          <a:p>
            <a:pPr marL="457200" indent="-457200">
              <a:buFont typeface="+mj-lt"/>
              <a:buAutoNum type="arabicPeriod"/>
            </a:pPr>
            <a:endParaRPr lang="en-US" i="1" dirty="0" smtClean="0"/>
          </a:p>
          <a:p>
            <a:pPr marL="457200" indent="-457200">
              <a:buFont typeface="+mj-lt"/>
              <a:buAutoNum type="arabicPeriod"/>
            </a:pPr>
            <a:r>
              <a:rPr lang="en-US" dirty="0" smtClean="0"/>
              <a:t>Understanding flows to </a:t>
            </a:r>
            <a:r>
              <a:rPr lang="en-US" dirty="0"/>
              <a:t>global versus country-specific functions could </a:t>
            </a:r>
            <a:r>
              <a:rPr lang="en-US" dirty="0" smtClean="0"/>
              <a:t>help to </a:t>
            </a:r>
            <a:r>
              <a:rPr lang="en-US" b="1" dirty="0" smtClean="0"/>
              <a:t>identify </a:t>
            </a:r>
            <a:r>
              <a:rPr lang="en-US" b="1" dirty="0"/>
              <a:t>important underfunded areas for future donor </a:t>
            </a:r>
            <a:r>
              <a:rPr lang="en-US" b="1" dirty="0" smtClean="0"/>
              <a:t>investment.</a:t>
            </a:r>
          </a:p>
          <a:p>
            <a:pPr marL="457200" indent="-457200">
              <a:buFont typeface="+mj-lt"/>
              <a:buAutoNum type="arabicPeriod"/>
            </a:pPr>
            <a:endParaRPr lang="en-US" b="1" dirty="0"/>
          </a:p>
          <a:p>
            <a:pPr marL="457200" indent="-457200">
              <a:buFont typeface="+mj-lt"/>
              <a:buAutoNum type="arabicPeriod"/>
            </a:pPr>
            <a:r>
              <a:rPr lang="en-US" dirty="0" smtClean="0"/>
              <a:t>Investments </a:t>
            </a:r>
            <a:r>
              <a:rPr lang="en-US" dirty="0"/>
              <a:t>in global functions </a:t>
            </a:r>
            <a:r>
              <a:rPr lang="en-US" dirty="0" smtClean="0"/>
              <a:t>may lead </a:t>
            </a:r>
            <a:r>
              <a:rPr lang="en-US" dirty="0"/>
              <a:t>to </a:t>
            </a:r>
            <a:r>
              <a:rPr lang="en-US" b="1" dirty="0"/>
              <a:t>increased effectiveness and efficiency of </a:t>
            </a:r>
            <a:r>
              <a:rPr lang="en-US" b="1" dirty="0" smtClean="0"/>
              <a:t>health aid.</a:t>
            </a:r>
          </a:p>
          <a:p>
            <a:pPr marL="457200" indent="-457200">
              <a:buFont typeface="+mj-lt"/>
              <a:buAutoNum type="arabicPeriod"/>
            </a:pPr>
            <a:endParaRPr lang="en-US" dirty="0" smtClean="0"/>
          </a:p>
          <a:p>
            <a:pPr marL="457200" indent="-457200">
              <a:buFont typeface="+mj-lt"/>
              <a:buAutoNum type="arabicPeriod"/>
            </a:pPr>
            <a:r>
              <a:rPr lang="en-US" dirty="0" smtClean="0"/>
              <a:t>Understanding </a:t>
            </a:r>
            <a:r>
              <a:rPr lang="en-US" dirty="0"/>
              <a:t>of </a:t>
            </a:r>
            <a:r>
              <a:rPr lang="en-US" dirty="0" smtClean="0"/>
              <a:t>extent </a:t>
            </a:r>
            <a:r>
              <a:rPr lang="en-US" dirty="0"/>
              <a:t>to which donors focus </a:t>
            </a:r>
            <a:r>
              <a:rPr lang="en-US" b="1" dirty="0" smtClean="0"/>
              <a:t>country-specific </a:t>
            </a:r>
            <a:r>
              <a:rPr lang="en-US" b="1" dirty="0"/>
              <a:t>support on </a:t>
            </a:r>
            <a:r>
              <a:rPr lang="en-US" b="1" dirty="0" smtClean="0"/>
              <a:t>low-income vs. middle-income countries </a:t>
            </a:r>
            <a:r>
              <a:rPr lang="en-US" dirty="0" smtClean="0"/>
              <a:t>will </a:t>
            </a:r>
            <a:r>
              <a:rPr lang="en-US" dirty="0"/>
              <a:t>be important to guide aid investments in the post-2015 </a:t>
            </a:r>
            <a:r>
              <a:rPr lang="en-US" dirty="0" smtClean="0"/>
              <a:t>era. </a:t>
            </a:r>
          </a:p>
          <a:p>
            <a:pPr marL="0" indent="0">
              <a:buNone/>
            </a:pPr>
            <a:endParaRPr lang="en-US" dirty="0" smtClean="0"/>
          </a:p>
          <a:p>
            <a:pPr marL="457200" indent="-457200">
              <a:buFont typeface="+mj-lt"/>
              <a:buAutoNum type="arabicPeriod" startAt="5"/>
            </a:pPr>
            <a:r>
              <a:rPr lang="en-US" dirty="0" smtClean="0"/>
              <a:t>The ongoing Equitable Access Initiative (EAI) addresses issues of future aid allocation but risks focusing discussion on formulas for allocating country-specific aid.</a:t>
            </a:r>
            <a:endParaRPr lang="en-US" i="1" dirty="0" smtClean="0"/>
          </a:p>
        </p:txBody>
      </p:sp>
      <p:sp>
        <p:nvSpPr>
          <p:cNvPr id="4" name="Slide Number Placeholder 3"/>
          <p:cNvSpPr>
            <a:spLocks noGrp="1"/>
          </p:cNvSpPr>
          <p:nvPr>
            <p:ph type="sldNum" sz="quarter" idx="12"/>
          </p:nvPr>
        </p:nvSpPr>
        <p:spPr/>
        <p:txBody>
          <a:bodyPr/>
          <a:lstStyle/>
          <a:p>
            <a:fld id="{1938FB76-EC37-4676-96EF-A27161A3096A}" type="slidenum">
              <a:rPr lang="en-US" smtClean="0"/>
              <a:t>10</a:t>
            </a:fld>
            <a:endParaRPr lang="en-US" dirty="0"/>
          </a:p>
        </p:txBody>
      </p:sp>
    </p:spTree>
    <p:extLst>
      <p:ext uri="{BB962C8B-B14F-4D97-AF65-F5344CB8AC3E}">
        <p14:creationId xmlns:p14="http://schemas.microsoft.com/office/powerpoint/2010/main" val="2760058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t>ODA+ for health: </a:t>
            </a:r>
            <a:r>
              <a:rPr lang="en-US" sz="3200" dirty="0" smtClean="0"/>
              <a:t>A more comprehensive picture of donor support for health</a:t>
            </a:r>
            <a:endParaRPr lang="en-US" sz="3200" dirty="0"/>
          </a:p>
        </p:txBody>
      </p:sp>
      <p:sp>
        <p:nvSpPr>
          <p:cNvPr id="3" name="Content Placeholder 2"/>
          <p:cNvSpPr>
            <a:spLocks noGrp="1"/>
          </p:cNvSpPr>
          <p:nvPr>
            <p:ph idx="1"/>
          </p:nvPr>
        </p:nvSpPr>
        <p:spPr>
          <a:xfrm>
            <a:off x="457200" y="3720663"/>
            <a:ext cx="2971800" cy="1841937"/>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1500" b="1" dirty="0" smtClean="0"/>
              <a:t>OECD DAC, </a:t>
            </a:r>
            <a:r>
              <a:rPr lang="en-US" sz="1500" b="1" dirty="0"/>
              <a:t>Creditor Reporting System (</a:t>
            </a:r>
            <a:r>
              <a:rPr lang="en-US" sz="1500" b="1" dirty="0" smtClean="0"/>
              <a:t>CRS), </a:t>
            </a:r>
            <a:r>
              <a:rPr lang="en-US" sz="1500" b="1" dirty="0"/>
              <a:t>2013 </a:t>
            </a:r>
          </a:p>
          <a:p>
            <a:r>
              <a:rPr lang="en-US" sz="1500" dirty="0"/>
              <a:t>Bilateral health disbursements, using sector codes for </a:t>
            </a:r>
            <a:r>
              <a:rPr lang="en-US" sz="1500" dirty="0" smtClean="0"/>
              <a:t>health</a:t>
            </a:r>
          </a:p>
          <a:p>
            <a:r>
              <a:rPr lang="en-US" sz="1500" dirty="0" smtClean="0"/>
              <a:t>Health </a:t>
            </a:r>
            <a:r>
              <a:rPr lang="en-US" sz="1500" dirty="0"/>
              <a:t>sector core contributions to multilaterals and </a:t>
            </a:r>
            <a:r>
              <a:rPr lang="en-US" sz="1500" dirty="0" smtClean="0"/>
              <a:t>partnerships</a:t>
            </a:r>
            <a:endParaRPr lang="en-US" sz="1500" dirty="0"/>
          </a:p>
        </p:txBody>
      </p:sp>
      <p:graphicFrame>
        <p:nvGraphicFramePr>
          <p:cNvPr id="4" name="Diagram 3"/>
          <p:cNvGraphicFramePr/>
          <p:nvPr>
            <p:extLst>
              <p:ext uri="{D42A27DB-BD31-4B8C-83A1-F6EECF244321}">
                <p14:modId xmlns:p14="http://schemas.microsoft.com/office/powerpoint/2010/main" val="2258626801"/>
              </p:ext>
            </p:extLst>
          </p:nvPr>
        </p:nvGraphicFramePr>
        <p:xfrm>
          <a:off x="914400" y="1752600"/>
          <a:ext cx="77724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938FB76-EC37-4676-96EF-A27161A3096A}" type="slidenum">
              <a:rPr lang="en-US" smtClean="0"/>
              <a:t>11</a:t>
            </a:fld>
            <a:endParaRPr lang="en-US" dirty="0"/>
          </a:p>
        </p:txBody>
      </p:sp>
      <p:sp>
        <p:nvSpPr>
          <p:cNvPr id="7" name="Rectangle 6"/>
          <p:cNvSpPr/>
          <p:nvPr/>
        </p:nvSpPr>
        <p:spPr>
          <a:xfrm>
            <a:off x="3581400" y="3778240"/>
            <a:ext cx="2743200" cy="17081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500" b="1" dirty="0" smtClean="0"/>
              <a:t>Policy </a:t>
            </a:r>
            <a:r>
              <a:rPr lang="en-US" sz="1500" b="1" dirty="0"/>
              <a:t>Cures G-FINDER database, </a:t>
            </a:r>
            <a:r>
              <a:rPr lang="en-US" sz="1500" b="1" dirty="0" smtClean="0"/>
              <a:t>2013</a:t>
            </a:r>
          </a:p>
          <a:p>
            <a:pPr marL="285750" indent="-285750">
              <a:buClr>
                <a:schemeClr val="accent1"/>
              </a:buClr>
              <a:buFont typeface="Arial" panose="020B0604020202020204" pitchFamily="34" charset="0"/>
              <a:buChar char="•"/>
            </a:pPr>
            <a:r>
              <a:rPr lang="en-US" sz="1500" dirty="0" smtClean="0"/>
              <a:t>Public </a:t>
            </a:r>
            <a:r>
              <a:rPr lang="en-US" sz="1500" dirty="0"/>
              <a:t>spending for pharmaceutical R&amp;D for neglected diseases across assessed </a:t>
            </a:r>
            <a:r>
              <a:rPr lang="en-US" sz="1500" dirty="0" smtClean="0"/>
              <a:t>donors</a:t>
            </a:r>
          </a:p>
          <a:p>
            <a:pPr marL="285750"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263672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38FB76-EC37-4676-96EF-A27161A3096A}" type="slidenum">
              <a:rPr lang="en-US" smtClean="0"/>
              <a:t>12</a:t>
            </a:fld>
            <a:endParaRPr lang="en-US" dirty="0"/>
          </a:p>
        </p:txBody>
      </p:sp>
      <p:pic>
        <p:nvPicPr>
          <p:cNvPr id="9" name="Picture 8"/>
          <p:cNvPicPr>
            <a:picLocks noChangeAspect="1"/>
          </p:cNvPicPr>
          <p:nvPr/>
        </p:nvPicPr>
        <p:blipFill>
          <a:blip r:embed="rId2"/>
          <a:stretch>
            <a:fillRect/>
          </a:stretch>
        </p:blipFill>
        <p:spPr>
          <a:xfrm>
            <a:off x="4546612" y="3422650"/>
            <a:ext cx="50775" cy="12700"/>
          </a:xfrm>
          <a:prstGeom prst="rect">
            <a:avLst/>
          </a:prstGeom>
        </p:spPr>
      </p:pic>
      <p:sp>
        <p:nvSpPr>
          <p:cNvPr id="13" name="Title 6"/>
          <p:cNvSpPr>
            <a:spLocks noGrp="1"/>
          </p:cNvSpPr>
          <p:nvPr>
            <p:ph type="title"/>
          </p:nvPr>
        </p:nvSpPr>
        <p:spPr>
          <a:xfrm>
            <a:off x="457200" y="152400"/>
            <a:ext cx="8229600" cy="1143000"/>
          </a:xfrm>
        </p:spPr>
        <p:txBody>
          <a:bodyPr>
            <a:noAutofit/>
          </a:bodyPr>
          <a:lstStyle/>
          <a:p>
            <a:r>
              <a:rPr lang="en-US" sz="3200" dirty="0" smtClean="0"/>
              <a:t>Classification of donor financing for health</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3430381521"/>
              </p:ext>
            </p:extLst>
          </p:nvPr>
        </p:nvGraphicFramePr>
        <p:xfrm>
          <a:off x="495318" y="1066800"/>
          <a:ext cx="8102588" cy="5056633"/>
        </p:xfrm>
        <a:graphic>
          <a:graphicData uri="http://schemas.openxmlformats.org/drawingml/2006/table">
            <a:tbl>
              <a:tblPr firstRow="1" bandRow="1">
                <a:tableStyleId>{B301B821-A1FF-4177-AEE7-76D212191A09}</a:tableStyleId>
              </a:tblPr>
              <a:tblGrid>
                <a:gridCol w="3162282"/>
                <a:gridCol w="4940306"/>
              </a:tblGrid>
              <a:tr h="340157">
                <a:tc>
                  <a:txBody>
                    <a:bodyPr/>
                    <a:lstStyle/>
                    <a:p>
                      <a:pPr algn="ctr"/>
                      <a:r>
                        <a:rPr lang="en-US" dirty="0" smtClean="0"/>
                        <a:t>Function</a:t>
                      </a:r>
                      <a:endParaRPr lang="en-US" dirty="0"/>
                    </a:p>
                  </a:txBody>
                  <a:tcPr/>
                </a:tc>
                <a:tc>
                  <a:txBody>
                    <a:bodyPr/>
                    <a:lstStyle/>
                    <a:p>
                      <a:pPr algn="ctr"/>
                      <a:r>
                        <a:rPr lang="en-US" dirty="0" smtClean="0"/>
                        <a:t>Examples</a:t>
                      </a:r>
                      <a:endParaRPr lang="en-US" dirty="0"/>
                    </a:p>
                  </a:txBody>
                  <a:tcPr/>
                </a:tc>
              </a:tr>
              <a:tr h="340157">
                <a:tc gridSpan="2">
                  <a:txBody>
                    <a:bodyPr/>
                    <a:lstStyle/>
                    <a:p>
                      <a:pPr algn="l"/>
                      <a:r>
                        <a:rPr lang="en-US" b="1" dirty="0" smtClean="0"/>
                        <a:t>GLOBAL FUNCTIONS</a:t>
                      </a:r>
                      <a:endParaRPr lang="en-US" b="1" dirty="0"/>
                    </a:p>
                  </a:txBody>
                  <a:tcPr/>
                </a:tc>
                <a:tc hMerge="1">
                  <a:txBody>
                    <a:bodyPr/>
                    <a:lstStyle/>
                    <a:p>
                      <a:endParaRPr lang="en-US"/>
                    </a:p>
                  </a:txBody>
                  <a:tcPr/>
                </a:tc>
              </a:tr>
              <a:tr h="1105511">
                <a:tc>
                  <a:txBody>
                    <a:bodyPr/>
                    <a:lstStyle/>
                    <a:p>
                      <a:r>
                        <a:rPr lang="en-US" dirty="0" smtClean="0"/>
                        <a:t>Supplying global public goods (GPGs)</a:t>
                      </a:r>
                      <a:endParaRPr lang="en-US" dirty="0"/>
                    </a:p>
                  </a:txBody>
                  <a:tcPr/>
                </a:tc>
                <a:tc>
                  <a:txBody>
                    <a:bodyPr/>
                    <a:lstStyle/>
                    <a:p>
                      <a:pPr marL="285750" indent="-285750">
                        <a:buFont typeface="Arial" panose="020B0604020202020204" pitchFamily="34" charset="0"/>
                        <a:buChar char="•"/>
                      </a:pPr>
                      <a:r>
                        <a:rPr lang="en-US" sz="1500" dirty="0" smtClean="0"/>
                        <a:t>R&amp;D </a:t>
                      </a:r>
                      <a:r>
                        <a:rPr lang="en-US" sz="1500" baseline="0" dirty="0" smtClean="0"/>
                        <a:t>for health tools</a:t>
                      </a:r>
                    </a:p>
                    <a:p>
                      <a:pPr marL="285750" indent="-285750">
                        <a:buFont typeface="Arial" panose="020B0604020202020204" pitchFamily="34" charset="0"/>
                        <a:buChar char="•"/>
                      </a:pPr>
                      <a:r>
                        <a:rPr lang="en-US" sz="1500" baseline="0" dirty="0" smtClean="0"/>
                        <a:t>Development and harmonization of international health regulations</a:t>
                      </a:r>
                      <a:endParaRPr lang="en-US" sz="1500" dirty="0" smtClean="0"/>
                    </a:p>
                    <a:p>
                      <a:pPr marL="285750" indent="-285750">
                        <a:buFont typeface="Arial" panose="020B0604020202020204" pitchFamily="34" charset="0"/>
                        <a:buChar char="•"/>
                      </a:pPr>
                      <a:r>
                        <a:rPr lang="en-US" sz="1500" dirty="0" smtClean="0"/>
                        <a:t>Knowledge generation and sharing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smtClean="0"/>
                        <a:t>Intellectual property sharing</a:t>
                      </a:r>
                      <a:endParaRPr lang="en-US" sz="1500" dirty="0" smtClean="0"/>
                    </a:p>
                    <a:p>
                      <a:pPr marL="285750" indent="-285750">
                        <a:buFont typeface="Arial" panose="020B0604020202020204" pitchFamily="34" charset="0"/>
                        <a:buChar char="•"/>
                      </a:pPr>
                      <a:r>
                        <a:rPr lang="en-US" sz="1500" dirty="0" smtClean="0"/>
                        <a:t>Market</a:t>
                      </a:r>
                      <a:r>
                        <a:rPr lang="en-US" sz="1500" baseline="0" dirty="0" smtClean="0"/>
                        <a:t>-shaping activities</a:t>
                      </a:r>
                    </a:p>
                  </a:txBody>
                  <a:tcPr/>
                </a:tc>
              </a:tr>
              <a:tr h="850393">
                <a:tc>
                  <a:txBody>
                    <a:bodyPr/>
                    <a:lstStyle/>
                    <a:p>
                      <a:r>
                        <a:rPr lang="en-US" dirty="0" smtClean="0"/>
                        <a:t>Managing cross-border externalities</a:t>
                      </a:r>
                      <a:endParaRPr lang="en-US" dirty="0"/>
                    </a:p>
                  </a:txBody>
                  <a:tcPr/>
                </a:tc>
                <a:tc>
                  <a:txBody>
                    <a:bodyPr/>
                    <a:lstStyle/>
                    <a:p>
                      <a:pPr marL="285750" indent="-285750">
                        <a:buFont typeface="Arial" panose="020B0604020202020204" pitchFamily="34" charset="0"/>
                        <a:buChar char="•"/>
                      </a:pPr>
                      <a:r>
                        <a:rPr lang="en-US" sz="1500" dirty="0" smtClean="0"/>
                        <a:t>Outbreak preparedness and response</a:t>
                      </a:r>
                    </a:p>
                    <a:p>
                      <a:pPr marL="285750" indent="-285750">
                        <a:buFont typeface="Arial" panose="020B0604020202020204" pitchFamily="34" charset="0"/>
                        <a:buChar char="•"/>
                      </a:pPr>
                      <a:r>
                        <a:rPr lang="en-US" sz="1500" dirty="0" smtClean="0"/>
                        <a:t>Responses to antimicrobial resistance</a:t>
                      </a:r>
                    </a:p>
                    <a:p>
                      <a:pPr marL="285750" indent="-285750">
                        <a:buFont typeface="Arial" panose="020B0604020202020204" pitchFamily="34" charset="0"/>
                        <a:buChar char="•"/>
                      </a:pPr>
                      <a:r>
                        <a:rPr lang="en-US" sz="1500" dirty="0" smtClean="0"/>
                        <a:t>Responses</a:t>
                      </a:r>
                      <a:r>
                        <a:rPr lang="en-US" sz="1500" baseline="0" dirty="0" smtClean="0"/>
                        <a:t> to marketing of unhealthful products</a:t>
                      </a:r>
                    </a:p>
                    <a:p>
                      <a:pPr marL="285750" indent="-285750">
                        <a:buFont typeface="Arial" panose="020B0604020202020204" pitchFamily="34" charset="0"/>
                        <a:buChar char="•"/>
                      </a:pPr>
                      <a:r>
                        <a:rPr lang="en-US" sz="1500" baseline="0" dirty="0" smtClean="0"/>
                        <a:t>Control of cross-border disease movement</a:t>
                      </a:r>
                      <a:endParaRPr lang="en-US" sz="1500" dirty="0" smtClean="0"/>
                    </a:p>
                  </a:txBody>
                  <a:tcPr/>
                </a:tc>
              </a:tr>
              <a:tr h="595275">
                <a:tc>
                  <a:txBody>
                    <a:bodyPr/>
                    <a:lstStyle/>
                    <a:p>
                      <a:r>
                        <a:rPr lang="en-US" dirty="0" smtClean="0"/>
                        <a:t>Fostering leadership &amp; stewardship</a:t>
                      </a:r>
                      <a:endParaRPr lang="en-US" dirty="0"/>
                    </a:p>
                  </a:txBody>
                  <a:tcPr/>
                </a:tc>
                <a:tc>
                  <a:txBody>
                    <a:bodyPr/>
                    <a:lstStyle/>
                    <a:p>
                      <a:pPr marL="285750" indent="-285750">
                        <a:buFont typeface="Arial" panose="020B0604020202020204" pitchFamily="34" charset="0"/>
                        <a:buChar char="•"/>
                      </a:pPr>
                      <a:r>
                        <a:rPr lang="en-US" sz="1500" dirty="0" smtClean="0"/>
                        <a:t>Health advocacy and priority setting</a:t>
                      </a:r>
                    </a:p>
                    <a:p>
                      <a:pPr marL="285750" indent="-285750">
                        <a:buFont typeface="Arial" panose="020B0604020202020204" pitchFamily="34" charset="0"/>
                        <a:buChar char="•"/>
                      </a:pPr>
                      <a:r>
                        <a:rPr lang="en-US" sz="1500" dirty="0" smtClean="0"/>
                        <a:t>Promotion of aid effectiveness and accountability</a:t>
                      </a:r>
                      <a:endParaRPr lang="en-US" sz="1500" dirty="0"/>
                    </a:p>
                  </a:txBody>
                  <a:tcPr/>
                </a:tc>
              </a:tr>
              <a:tr h="340157">
                <a:tc gridSpan="2">
                  <a:txBody>
                    <a:bodyPr/>
                    <a:lstStyle/>
                    <a:p>
                      <a:pPr algn="l"/>
                      <a:r>
                        <a:rPr lang="en-US" b="1" dirty="0" smtClean="0"/>
                        <a:t>COUNTRY-SPECIFIC FUNCTIONS</a:t>
                      </a:r>
                      <a:endParaRPr lang="en-US" b="1" dirty="0"/>
                    </a:p>
                  </a:txBody>
                  <a:tcPr/>
                </a:tc>
                <a:tc hMerge="1">
                  <a:txBody>
                    <a:bodyPr/>
                    <a:lstStyle/>
                    <a:p>
                      <a:endParaRPr lang="en-US"/>
                    </a:p>
                  </a:txBody>
                  <a:tcPr/>
                </a:tc>
              </a:tr>
              <a:tr h="850393">
                <a:tc>
                  <a:txBody>
                    <a:bodyPr/>
                    <a:lstStyle/>
                    <a:p>
                      <a:pPr algn="l"/>
                      <a:r>
                        <a:rPr lang="en-US" dirty="0" smtClean="0"/>
                        <a:t>Direct</a:t>
                      </a:r>
                      <a:r>
                        <a:rPr lang="en-US" baseline="0" dirty="0" smtClean="0"/>
                        <a:t> support to low- and middle-income countries</a:t>
                      </a:r>
                      <a:endParaRPr lang="en-US" b="0" dirty="0"/>
                    </a:p>
                  </a:txBody>
                  <a:tcPr/>
                </a:tc>
                <a:tc>
                  <a:txBody>
                    <a:bodyPr/>
                    <a:lstStyle/>
                    <a:p>
                      <a:pPr marL="285750" indent="-285750">
                        <a:buFont typeface="Arial" panose="020B0604020202020204" pitchFamily="34" charset="0"/>
                        <a:buChar char="•"/>
                      </a:pPr>
                      <a:r>
                        <a:rPr lang="en-US" sz="1500" dirty="0" smtClean="0"/>
                        <a:t>Achieving convergence</a:t>
                      </a:r>
                    </a:p>
                    <a:p>
                      <a:pPr marL="285750" indent="-285750">
                        <a:buFont typeface="Arial" panose="020B0604020202020204" pitchFamily="34" charset="0"/>
                        <a:buChar char="•"/>
                      </a:pPr>
                      <a:r>
                        <a:rPr lang="en-US" sz="1500" baseline="0" dirty="0" smtClean="0"/>
                        <a:t>Controlling NCDs and injuries</a:t>
                      </a:r>
                    </a:p>
                    <a:p>
                      <a:pPr marL="285750" indent="-285750">
                        <a:buFont typeface="Arial" panose="020B0604020202020204" pitchFamily="34" charset="0"/>
                        <a:buChar char="•"/>
                      </a:pPr>
                      <a:r>
                        <a:rPr lang="en-US" sz="1500" baseline="0" dirty="0" smtClean="0"/>
                        <a:t>Health-systems strengthening</a:t>
                      </a:r>
                      <a:endParaRPr lang="en-US" sz="1500" dirty="0"/>
                    </a:p>
                  </a:txBody>
                  <a:tcPr/>
                </a:tc>
              </a:tr>
            </a:tbl>
          </a:graphicData>
        </a:graphic>
      </p:graphicFrame>
    </p:spTree>
    <p:extLst>
      <p:ext uri="{BB962C8B-B14F-4D97-AF65-F5344CB8AC3E}">
        <p14:creationId xmlns:p14="http://schemas.microsoft.com/office/powerpoint/2010/main" val="1310723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t>Multilaterals and global functions</a:t>
            </a:r>
            <a:endParaRPr lang="en-US" sz="3200" dirty="0"/>
          </a:p>
        </p:txBody>
      </p:sp>
      <p:sp>
        <p:nvSpPr>
          <p:cNvPr id="4" name="Slide Number Placeholder 3"/>
          <p:cNvSpPr>
            <a:spLocks noGrp="1"/>
          </p:cNvSpPr>
          <p:nvPr>
            <p:ph type="sldNum" sz="quarter" idx="12"/>
          </p:nvPr>
        </p:nvSpPr>
        <p:spPr/>
        <p:txBody>
          <a:bodyPr/>
          <a:lstStyle/>
          <a:p>
            <a:fld id="{1938FB76-EC37-4676-96EF-A27161A3096A}" type="slidenum">
              <a:rPr lang="en-US" smtClean="0"/>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55817746"/>
              </p:ext>
            </p:extLst>
          </p:nvPr>
        </p:nvGraphicFramePr>
        <p:xfrm>
          <a:off x="1371600" y="1219200"/>
          <a:ext cx="6324600" cy="3972306"/>
        </p:xfrm>
        <a:graphic>
          <a:graphicData uri="http://schemas.openxmlformats.org/drawingml/2006/table">
            <a:tbl>
              <a:tblPr firstRow="1" firstCol="1" bandRow="1">
                <a:tableStyleId>{B301B821-A1FF-4177-AEE7-76D212191A09}</a:tableStyleId>
              </a:tblPr>
              <a:tblGrid>
                <a:gridCol w="3810000"/>
                <a:gridCol w="2514600"/>
              </a:tblGrid>
              <a:tr h="574661">
                <a:tc>
                  <a:txBody>
                    <a:bodyPr/>
                    <a:lstStyle/>
                    <a:p>
                      <a:pPr marL="0" marR="0" algn="ctr" defTabSz="914400" rtl="0" eaLnBrk="1" latinLnBrk="0" hangingPunct="1">
                        <a:lnSpc>
                          <a:spcPct val="115000"/>
                        </a:lnSpc>
                        <a:spcBef>
                          <a:spcPts val="0"/>
                        </a:spcBef>
                        <a:spcAft>
                          <a:spcPts val="0"/>
                        </a:spcAft>
                      </a:pPr>
                      <a:r>
                        <a:rPr lang="de-DE" sz="2000" dirty="0">
                          <a:effectLst/>
                        </a:rPr>
                        <a:t>Mu</a:t>
                      </a:r>
                      <a:r>
                        <a:rPr lang="de-DE" sz="2000" b="1" kern="1200" dirty="0">
                          <a:solidFill>
                            <a:schemeClr val="lt1"/>
                          </a:solidFill>
                          <a:effectLst/>
                          <a:latin typeface="+mn-lt"/>
                          <a:ea typeface="+mn-ea"/>
                          <a:cs typeface="+mn-cs"/>
                        </a:rPr>
                        <a:t>ltilateral</a:t>
                      </a:r>
                      <a:endParaRPr lang="en-GB" sz="2000" b="1" kern="1200" dirty="0">
                        <a:solidFill>
                          <a:schemeClr val="lt1"/>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2000" dirty="0">
                          <a:effectLst/>
                        </a:rPr>
                        <a:t>Estimated % for </a:t>
                      </a:r>
                      <a:endParaRPr lang="en-US" sz="2000" dirty="0" smtClean="0">
                        <a:effectLst/>
                      </a:endParaRPr>
                    </a:p>
                    <a:p>
                      <a:pPr marL="0" marR="0" algn="ctr">
                        <a:lnSpc>
                          <a:spcPct val="115000"/>
                        </a:lnSpc>
                        <a:spcBef>
                          <a:spcPts val="0"/>
                        </a:spcBef>
                        <a:spcAft>
                          <a:spcPts val="0"/>
                        </a:spcAft>
                      </a:pPr>
                      <a:r>
                        <a:rPr lang="en-US" sz="2000" dirty="0" smtClean="0">
                          <a:effectLst/>
                        </a:rPr>
                        <a:t>global </a:t>
                      </a:r>
                      <a:r>
                        <a:rPr lang="en-US" sz="2000" dirty="0">
                          <a:effectLst/>
                        </a:rPr>
                        <a:t>functions</a:t>
                      </a:r>
                      <a:endParaRPr lang="en-GB" sz="2000" dirty="0">
                        <a:effectLst/>
                        <a:latin typeface="Calibri"/>
                        <a:ea typeface="Calibri"/>
                        <a:cs typeface="Times New Roman"/>
                      </a:endParaRPr>
                    </a:p>
                  </a:txBody>
                  <a:tcPr marL="68580" marR="68580" marT="0" marB="0" anchor="ctr"/>
                </a:tc>
              </a:tr>
              <a:tr h="365760">
                <a:tc>
                  <a:txBody>
                    <a:bodyPr/>
                    <a:lstStyle/>
                    <a:p>
                      <a:pPr marL="0" marR="0">
                        <a:lnSpc>
                          <a:spcPct val="115000"/>
                        </a:lnSpc>
                        <a:spcBef>
                          <a:spcPts val="0"/>
                        </a:spcBef>
                        <a:spcAft>
                          <a:spcPts val="1000"/>
                        </a:spcAft>
                      </a:pPr>
                      <a:r>
                        <a:rPr lang="de-DE" sz="2000" dirty="0">
                          <a:effectLst/>
                        </a:rPr>
                        <a:t>Gavi</a:t>
                      </a:r>
                      <a:endParaRPr lang="en-GB"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de-DE" sz="2000" b="1">
                          <a:effectLst/>
                        </a:rPr>
                        <a:t>20%</a:t>
                      </a:r>
                      <a:endParaRPr lang="en-GB" sz="2000" b="1">
                        <a:effectLst/>
                        <a:latin typeface="Calibri"/>
                        <a:ea typeface="Calibri"/>
                        <a:cs typeface="Times New Roman"/>
                      </a:endParaRPr>
                    </a:p>
                  </a:txBody>
                  <a:tcPr marL="68580" marR="68580" marT="0" marB="0" anchor="ctr"/>
                </a:tc>
              </a:tr>
              <a:tr h="365760">
                <a:tc>
                  <a:txBody>
                    <a:bodyPr/>
                    <a:lstStyle/>
                    <a:p>
                      <a:pPr marL="0" marR="0">
                        <a:lnSpc>
                          <a:spcPct val="115000"/>
                        </a:lnSpc>
                        <a:spcBef>
                          <a:spcPts val="0"/>
                        </a:spcBef>
                        <a:spcAft>
                          <a:spcPts val="1000"/>
                        </a:spcAft>
                      </a:pPr>
                      <a:r>
                        <a:rPr lang="de-DE" sz="2000" dirty="0">
                          <a:effectLst/>
                        </a:rPr>
                        <a:t>Global Fund</a:t>
                      </a:r>
                      <a:endParaRPr lang="en-GB"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de-DE" sz="2000" b="1" dirty="0">
                          <a:effectLst/>
                        </a:rPr>
                        <a:t>10%</a:t>
                      </a:r>
                      <a:endParaRPr lang="en-GB" sz="2000" b="1" dirty="0">
                        <a:effectLst/>
                        <a:latin typeface="Calibri"/>
                        <a:ea typeface="Calibri"/>
                        <a:cs typeface="Times New Roman"/>
                      </a:endParaRPr>
                    </a:p>
                  </a:txBody>
                  <a:tcPr marL="68580" marR="68580" marT="0" marB="0" anchor="ctr"/>
                </a:tc>
              </a:tr>
              <a:tr h="365760">
                <a:tc>
                  <a:txBody>
                    <a:bodyPr/>
                    <a:lstStyle/>
                    <a:p>
                      <a:pPr marL="0" marR="0">
                        <a:lnSpc>
                          <a:spcPct val="115000"/>
                        </a:lnSpc>
                        <a:spcBef>
                          <a:spcPts val="0"/>
                        </a:spcBef>
                        <a:spcAft>
                          <a:spcPts val="1000"/>
                        </a:spcAft>
                      </a:pPr>
                      <a:r>
                        <a:rPr lang="de-DE" sz="2000" dirty="0">
                          <a:solidFill>
                            <a:srgbClr val="FF0000"/>
                          </a:solidFill>
                          <a:effectLst/>
                        </a:rPr>
                        <a:t>IDA</a:t>
                      </a:r>
                      <a:endParaRPr lang="en-GB" sz="2000"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de-DE" sz="2000" b="1" dirty="0">
                          <a:solidFill>
                            <a:srgbClr val="FF0000"/>
                          </a:solidFill>
                          <a:effectLst/>
                        </a:rPr>
                        <a:t>5%</a:t>
                      </a:r>
                      <a:endParaRPr lang="en-GB" sz="2000" b="1" dirty="0">
                        <a:solidFill>
                          <a:srgbClr val="FF0000"/>
                        </a:solidFill>
                        <a:effectLst/>
                        <a:latin typeface="Calibri"/>
                        <a:ea typeface="Calibri"/>
                        <a:cs typeface="Times New Roman"/>
                      </a:endParaRPr>
                    </a:p>
                  </a:txBody>
                  <a:tcPr marL="68580" marR="68580" marT="0" marB="0" anchor="ctr"/>
                </a:tc>
              </a:tr>
              <a:tr h="365760">
                <a:tc>
                  <a:txBody>
                    <a:bodyPr/>
                    <a:lstStyle/>
                    <a:p>
                      <a:pPr marL="0" marR="0">
                        <a:lnSpc>
                          <a:spcPct val="115000"/>
                        </a:lnSpc>
                        <a:spcBef>
                          <a:spcPts val="0"/>
                        </a:spcBef>
                        <a:spcAft>
                          <a:spcPts val="1000"/>
                        </a:spcAft>
                      </a:pPr>
                      <a:r>
                        <a:rPr lang="de-DE" sz="2000" dirty="0">
                          <a:effectLst/>
                        </a:rPr>
                        <a:t>Regional development banks</a:t>
                      </a:r>
                      <a:endParaRPr lang="en-GB"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de-DE" sz="2000" b="1" dirty="0">
                          <a:effectLst/>
                        </a:rPr>
                        <a:t>5%</a:t>
                      </a:r>
                      <a:endParaRPr lang="en-GB" sz="2000" b="1" dirty="0">
                        <a:effectLst/>
                        <a:latin typeface="Calibri"/>
                        <a:ea typeface="Calibri"/>
                        <a:cs typeface="Times New Roman"/>
                      </a:endParaRPr>
                    </a:p>
                  </a:txBody>
                  <a:tcPr marL="68580" marR="68580" marT="0" marB="0" anchor="ctr"/>
                </a:tc>
              </a:tr>
              <a:tr h="365760">
                <a:tc>
                  <a:txBody>
                    <a:bodyPr/>
                    <a:lstStyle/>
                    <a:p>
                      <a:pPr marL="0" marR="0">
                        <a:lnSpc>
                          <a:spcPct val="115000"/>
                        </a:lnSpc>
                        <a:spcBef>
                          <a:spcPts val="0"/>
                        </a:spcBef>
                        <a:spcAft>
                          <a:spcPts val="1000"/>
                        </a:spcAft>
                      </a:pPr>
                      <a:r>
                        <a:rPr lang="de-DE" sz="2000" dirty="0">
                          <a:effectLst/>
                        </a:rPr>
                        <a:t>UNAIDS</a:t>
                      </a:r>
                      <a:endParaRPr lang="en-GB"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de-DE" sz="2000" b="1" dirty="0">
                          <a:effectLst/>
                        </a:rPr>
                        <a:t>40%</a:t>
                      </a:r>
                      <a:endParaRPr lang="en-GB" sz="2000" b="1" dirty="0">
                        <a:effectLst/>
                        <a:latin typeface="Calibri"/>
                        <a:ea typeface="Calibri"/>
                        <a:cs typeface="Times New Roman"/>
                      </a:endParaRPr>
                    </a:p>
                  </a:txBody>
                  <a:tcPr marL="68580" marR="68580" marT="0" marB="0" anchor="ctr"/>
                </a:tc>
              </a:tr>
              <a:tr h="365760">
                <a:tc>
                  <a:txBody>
                    <a:bodyPr/>
                    <a:lstStyle/>
                    <a:p>
                      <a:pPr marL="0" marR="0">
                        <a:lnSpc>
                          <a:spcPct val="115000"/>
                        </a:lnSpc>
                        <a:spcBef>
                          <a:spcPts val="0"/>
                        </a:spcBef>
                        <a:spcAft>
                          <a:spcPts val="1000"/>
                        </a:spcAft>
                      </a:pPr>
                      <a:r>
                        <a:rPr lang="de-DE" sz="2000" dirty="0">
                          <a:effectLst/>
                        </a:rPr>
                        <a:t>UNFPA</a:t>
                      </a:r>
                      <a:endParaRPr lang="en-GB"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de-DE" sz="2000" b="1" dirty="0">
                          <a:effectLst/>
                        </a:rPr>
                        <a:t>22%</a:t>
                      </a:r>
                      <a:endParaRPr lang="en-GB" sz="2000" b="1" dirty="0">
                        <a:effectLst/>
                        <a:latin typeface="Calibri"/>
                        <a:ea typeface="Calibri"/>
                        <a:cs typeface="Times New Roman"/>
                      </a:endParaRPr>
                    </a:p>
                  </a:txBody>
                  <a:tcPr marL="68580" marR="68580" marT="0" marB="0" anchor="ctr"/>
                </a:tc>
              </a:tr>
              <a:tr h="365760">
                <a:tc>
                  <a:txBody>
                    <a:bodyPr/>
                    <a:lstStyle/>
                    <a:p>
                      <a:pPr marL="0" marR="0">
                        <a:lnSpc>
                          <a:spcPct val="115000"/>
                        </a:lnSpc>
                        <a:spcBef>
                          <a:spcPts val="0"/>
                        </a:spcBef>
                        <a:spcAft>
                          <a:spcPts val="1000"/>
                        </a:spcAft>
                      </a:pPr>
                      <a:r>
                        <a:rPr lang="de-DE" sz="2000" dirty="0">
                          <a:effectLst/>
                        </a:rPr>
                        <a:t>UNICEF</a:t>
                      </a:r>
                      <a:endParaRPr lang="en-GB"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de-DE" sz="2000" b="1" dirty="0">
                          <a:effectLst/>
                        </a:rPr>
                        <a:t>12%</a:t>
                      </a:r>
                      <a:endParaRPr lang="en-GB" sz="2000" b="1" dirty="0">
                        <a:effectLst/>
                        <a:latin typeface="Calibri"/>
                        <a:ea typeface="Calibri"/>
                        <a:cs typeface="Times New Roman"/>
                      </a:endParaRPr>
                    </a:p>
                  </a:txBody>
                  <a:tcPr marL="68580" marR="68580" marT="0" marB="0" anchor="ctr"/>
                </a:tc>
              </a:tr>
              <a:tr h="365760">
                <a:tc>
                  <a:txBody>
                    <a:bodyPr/>
                    <a:lstStyle/>
                    <a:p>
                      <a:pPr marL="0" marR="0">
                        <a:lnSpc>
                          <a:spcPct val="115000"/>
                        </a:lnSpc>
                        <a:spcBef>
                          <a:spcPts val="0"/>
                        </a:spcBef>
                        <a:spcAft>
                          <a:spcPts val="1000"/>
                        </a:spcAft>
                      </a:pPr>
                      <a:r>
                        <a:rPr lang="de-DE" sz="2000" dirty="0">
                          <a:effectLst/>
                        </a:rPr>
                        <a:t>WHO</a:t>
                      </a:r>
                      <a:endParaRPr lang="en-GB"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de-DE" sz="2000" b="1" dirty="0">
                          <a:effectLst/>
                        </a:rPr>
                        <a:t>62%</a:t>
                      </a:r>
                      <a:endParaRPr lang="en-GB" sz="2000" b="1" dirty="0">
                        <a:effectLst/>
                        <a:latin typeface="Calibri"/>
                        <a:ea typeface="Calibri"/>
                        <a:cs typeface="Times New Roman"/>
                      </a:endParaRPr>
                    </a:p>
                  </a:txBody>
                  <a:tcPr marL="68580" marR="68580" marT="0" marB="0" anchor="ctr"/>
                </a:tc>
              </a:tr>
              <a:tr h="365760">
                <a:tc>
                  <a:txBody>
                    <a:bodyPr/>
                    <a:lstStyle/>
                    <a:p>
                      <a:pPr marL="0" marR="0">
                        <a:lnSpc>
                          <a:spcPct val="115000"/>
                        </a:lnSpc>
                        <a:spcBef>
                          <a:spcPts val="0"/>
                        </a:spcBef>
                        <a:spcAft>
                          <a:spcPts val="1000"/>
                        </a:spcAft>
                      </a:pPr>
                      <a:r>
                        <a:rPr lang="de-DE" sz="2000" dirty="0">
                          <a:effectLst/>
                        </a:rPr>
                        <a:t>Other multilateral organizations</a:t>
                      </a:r>
                      <a:endParaRPr lang="en-GB"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de-DE" sz="2000" b="1" dirty="0">
                          <a:effectLst/>
                        </a:rPr>
                        <a:t>5%</a:t>
                      </a:r>
                      <a:endParaRPr lang="en-GB" sz="20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438430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ODA+ for health:</a:t>
            </a:r>
            <a:br>
              <a:rPr lang="en-US" dirty="0" smtClean="0"/>
            </a:br>
            <a:r>
              <a:rPr lang="en-US" dirty="0" smtClean="0"/>
              <a:t>Global vs. country-specific functions</a:t>
            </a:r>
            <a:endParaRPr lang="en-US" dirty="0"/>
          </a:p>
        </p:txBody>
      </p:sp>
      <p:sp>
        <p:nvSpPr>
          <p:cNvPr id="4" name="Content Placeholder 3"/>
          <p:cNvSpPr>
            <a:spLocks noGrp="1"/>
          </p:cNvSpPr>
          <p:nvPr>
            <p:ph idx="1"/>
          </p:nvPr>
        </p:nvSpPr>
        <p:spPr>
          <a:xfrm>
            <a:off x="314479" y="1676400"/>
            <a:ext cx="8382000" cy="990600"/>
          </a:xfrm>
        </p:spPr>
        <p:txBody>
          <a:bodyPr>
            <a:normAutofit/>
          </a:bodyPr>
          <a:lstStyle/>
          <a:p>
            <a:pPr marL="0" indent="0">
              <a:buNone/>
            </a:pPr>
            <a:r>
              <a:rPr lang="en-US" sz="2000" dirty="0"/>
              <a:t>Donor spending for ODA+ </a:t>
            </a:r>
            <a:r>
              <a:rPr lang="en-US" sz="2000" dirty="0" smtClean="0"/>
              <a:t>for health was </a:t>
            </a:r>
            <a:r>
              <a:rPr lang="en-US" sz="2000" dirty="0"/>
              <a:t>$22 billion (USD) in </a:t>
            </a:r>
            <a:r>
              <a:rPr lang="en-US" sz="2000" dirty="0" smtClean="0"/>
              <a:t>2013.</a:t>
            </a:r>
          </a:p>
        </p:txBody>
      </p:sp>
      <p:sp>
        <p:nvSpPr>
          <p:cNvPr id="3" name="Slide Number Placeholder 2"/>
          <p:cNvSpPr>
            <a:spLocks noGrp="1"/>
          </p:cNvSpPr>
          <p:nvPr>
            <p:ph type="sldNum" sz="quarter" idx="12"/>
          </p:nvPr>
        </p:nvSpPr>
        <p:spPr/>
        <p:txBody>
          <a:bodyPr/>
          <a:lstStyle/>
          <a:p>
            <a:fld id="{1938FB76-EC37-4676-96EF-A27161A3096A}" type="slidenum">
              <a:rPr lang="en-US" smtClean="0"/>
              <a:t>14</a:t>
            </a:fld>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624"/>
          <a:stretch/>
        </p:blipFill>
        <p:spPr bwMode="auto">
          <a:xfrm>
            <a:off x="1752600" y="2286000"/>
            <a:ext cx="5715000" cy="372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23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Spending on global functions by eight donors, 2013, as a % of total ODA+ for health</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7746" cy="362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938FB76-EC37-4676-96EF-A27161A3096A}" type="slidenum">
              <a:rPr lang="en-US" smtClean="0"/>
              <a:t>15</a:t>
            </a:fld>
            <a:endParaRPr lang="en-US" dirty="0"/>
          </a:p>
        </p:txBody>
      </p:sp>
    </p:spTree>
    <p:extLst>
      <p:ext uri="{BB962C8B-B14F-4D97-AF65-F5344CB8AC3E}">
        <p14:creationId xmlns:p14="http://schemas.microsoft.com/office/powerpoint/2010/main" val="374001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Implications</a:t>
            </a:r>
            <a:endParaRPr lang="en-US" dirty="0"/>
          </a:p>
        </p:txBody>
      </p:sp>
      <p:sp>
        <p:nvSpPr>
          <p:cNvPr id="3" name="Content Placeholder 2"/>
          <p:cNvSpPr>
            <a:spLocks noGrp="1"/>
          </p:cNvSpPr>
          <p:nvPr>
            <p:ph idx="1"/>
          </p:nvPr>
        </p:nvSpPr>
        <p:spPr>
          <a:xfrm>
            <a:off x="457200" y="1447801"/>
            <a:ext cx="8229600" cy="4267200"/>
          </a:xfrm>
        </p:spPr>
        <p:txBody>
          <a:bodyPr>
            <a:normAutofit fontScale="92500" lnSpcReduction="10000"/>
          </a:bodyPr>
          <a:lstStyle/>
          <a:p>
            <a:pPr marL="457200" indent="-457200">
              <a:buFont typeface="+mj-lt"/>
              <a:buAutoNum type="arabicPeriod"/>
            </a:pPr>
            <a:r>
              <a:rPr lang="en-US" dirty="0" smtClean="0"/>
              <a:t>Strengthen support for global functions</a:t>
            </a:r>
          </a:p>
          <a:p>
            <a:pPr lvl="1"/>
            <a:r>
              <a:rPr lang="en-US" dirty="0" smtClean="0"/>
              <a:t>Only one-fifth of </a:t>
            </a:r>
            <a:r>
              <a:rPr lang="en-US" dirty="0"/>
              <a:t>ODA+ for health </a:t>
            </a:r>
            <a:r>
              <a:rPr lang="en-US" dirty="0" smtClean="0"/>
              <a:t>is for all global functions</a:t>
            </a:r>
          </a:p>
          <a:p>
            <a:pPr marL="457200" lvl="1" indent="0">
              <a:buNone/>
            </a:pPr>
            <a:endParaRPr lang="en-US" dirty="0" smtClean="0"/>
          </a:p>
          <a:p>
            <a:pPr marL="457200" lvl="1" indent="-457200">
              <a:buFont typeface="+mj-lt"/>
              <a:buAutoNum type="arabicPeriod" startAt="2"/>
            </a:pPr>
            <a:r>
              <a:rPr lang="en-US" dirty="0"/>
              <a:t>As countries </a:t>
            </a:r>
            <a:r>
              <a:rPr lang="en-US" dirty="0" smtClean="0"/>
              <a:t>graduate </a:t>
            </a:r>
            <a:r>
              <a:rPr lang="en-US" dirty="0"/>
              <a:t>from donor support, shift aid towards global </a:t>
            </a:r>
            <a:r>
              <a:rPr lang="en-US" dirty="0" smtClean="0"/>
              <a:t>functions</a:t>
            </a:r>
          </a:p>
          <a:p>
            <a:pPr lvl="1">
              <a:buClr>
                <a:srgbClr val="00AEEF"/>
              </a:buClr>
            </a:pPr>
            <a:r>
              <a:rPr lang="en-US" dirty="0"/>
              <a:t>Efficient way to address “middle-income </a:t>
            </a:r>
            <a:r>
              <a:rPr lang="en-US" dirty="0" smtClean="0"/>
              <a:t>dilemma”</a:t>
            </a:r>
            <a:endParaRPr lang="en-US" dirty="0" smtClean="0">
              <a:solidFill>
                <a:srgbClr val="53565A"/>
              </a:solidFill>
            </a:endParaRPr>
          </a:p>
          <a:p>
            <a:pPr marL="457200" lvl="1" indent="0">
              <a:buClr>
                <a:srgbClr val="00AEEF"/>
              </a:buClr>
              <a:buNone/>
            </a:pPr>
            <a:endParaRPr lang="en-US" dirty="0"/>
          </a:p>
          <a:p>
            <a:pPr marL="457200" indent="-457200">
              <a:buFont typeface="+mj-lt"/>
              <a:buAutoNum type="arabicPeriod" startAt="3"/>
            </a:pPr>
            <a:r>
              <a:rPr lang="en-US" dirty="0" smtClean="0"/>
              <a:t>Selective </a:t>
            </a:r>
            <a:r>
              <a:rPr lang="en-US" dirty="0"/>
              <a:t>support to middle-income countries for </a:t>
            </a:r>
            <a:r>
              <a:rPr lang="en-US" dirty="0" smtClean="0"/>
              <a:t>vulnerable groups and politically problematic services</a:t>
            </a:r>
          </a:p>
          <a:p>
            <a:pPr marL="0" indent="0">
              <a:buNone/>
            </a:pPr>
            <a:endParaRPr lang="en-US" dirty="0"/>
          </a:p>
          <a:p>
            <a:pPr marL="457200" indent="-457200">
              <a:buFont typeface="+mj-lt"/>
              <a:buAutoNum type="arabicPeriod" startAt="4"/>
            </a:pPr>
            <a:r>
              <a:rPr lang="en-US" dirty="0" smtClean="0"/>
              <a:t>Support health service delivery in the </a:t>
            </a:r>
            <a:r>
              <a:rPr lang="en-US" dirty="0"/>
              <a:t>poorest </a:t>
            </a:r>
            <a:r>
              <a:rPr lang="en-US" dirty="0" smtClean="0"/>
              <a:t>countries</a:t>
            </a:r>
          </a:p>
          <a:p>
            <a:pPr marL="0" indent="0">
              <a:buNone/>
            </a:pPr>
            <a:endParaRPr lang="en-US" dirty="0"/>
          </a:p>
        </p:txBody>
      </p:sp>
      <p:sp>
        <p:nvSpPr>
          <p:cNvPr id="4" name="Slide Number Placeholder 3"/>
          <p:cNvSpPr>
            <a:spLocks noGrp="1"/>
          </p:cNvSpPr>
          <p:nvPr>
            <p:ph type="sldNum" sz="quarter" idx="12"/>
          </p:nvPr>
        </p:nvSpPr>
        <p:spPr/>
        <p:txBody>
          <a:bodyPr/>
          <a:lstStyle/>
          <a:p>
            <a:fld id="{1938FB76-EC37-4676-96EF-A27161A3096A}" type="slidenum">
              <a:rPr lang="en-US" smtClean="0"/>
              <a:t>16</a:t>
            </a:fld>
            <a:endParaRPr lang="en-US" dirty="0"/>
          </a:p>
        </p:txBody>
      </p:sp>
    </p:spTree>
    <p:extLst>
      <p:ext uri="{BB962C8B-B14F-4D97-AF65-F5344CB8AC3E}">
        <p14:creationId xmlns:p14="http://schemas.microsoft.com/office/powerpoint/2010/main" val="3707633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62000"/>
          </a:xfrm>
        </p:spPr>
        <p:txBody>
          <a:bodyPr>
            <a:normAutofit/>
          </a:bodyPr>
          <a:lstStyle/>
          <a:p>
            <a:r>
              <a:rPr lang="en-US" dirty="0" smtClean="0"/>
              <a:t>Allocation of education aid</a:t>
            </a:r>
            <a:endParaRPr lang="en-US" dirty="0"/>
          </a:p>
        </p:txBody>
      </p:sp>
      <p:sp>
        <p:nvSpPr>
          <p:cNvPr id="3" name="Content Placeholder 2"/>
          <p:cNvSpPr>
            <a:spLocks noGrp="1"/>
          </p:cNvSpPr>
          <p:nvPr>
            <p:ph idx="1"/>
          </p:nvPr>
        </p:nvSpPr>
        <p:spPr>
          <a:xfrm>
            <a:off x="454916" y="1143001"/>
            <a:ext cx="8155684" cy="1143000"/>
          </a:xfrm>
        </p:spPr>
        <p:txBody>
          <a:bodyPr>
            <a:normAutofit/>
          </a:bodyPr>
          <a:lstStyle/>
          <a:p>
            <a:r>
              <a:rPr lang="en-US" sz="2200" dirty="0" smtClean="0"/>
              <a:t>Very initial </a:t>
            </a:r>
            <a:r>
              <a:rPr lang="en-US" sz="2200" dirty="0"/>
              <a:t>analysis </a:t>
            </a:r>
            <a:r>
              <a:rPr lang="en-US" sz="2200" dirty="0" smtClean="0"/>
              <a:t>of development assistance for education sector for 8 of the largest education donors shows even less spending for global functions and weak pro-poor focus</a:t>
            </a:r>
            <a:endParaRPr lang="en-US" sz="2200" dirty="0"/>
          </a:p>
        </p:txBody>
      </p:sp>
      <p:sp>
        <p:nvSpPr>
          <p:cNvPr id="4" name="Slide Number Placeholder 3"/>
          <p:cNvSpPr>
            <a:spLocks noGrp="1"/>
          </p:cNvSpPr>
          <p:nvPr>
            <p:ph type="sldNum" sz="quarter" idx="12"/>
          </p:nvPr>
        </p:nvSpPr>
        <p:spPr/>
        <p:txBody>
          <a:bodyPr/>
          <a:lstStyle/>
          <a:p>
            <a:fld id="{1938FB76-EC37-4676-96EF-A27161A3096A}" type="slidenum">
              <a:rPr lang="en-US" smtClean="0"/>
              <a:t>17</a:t>
            </a:fld>
            <a:endParaRPr lang="en-US" dirty="0"/>
          </a:p>
        </p:txBody>
      </p:sp>
      <p:graphicFrame>
        <p:nvGraphicFramePr>
          <p:cNvPr id="6" name="Chart 5"/>
          <p:cNvGraphicFramePr/>
          <p:nvPr>
            <p:extLst>
              <p:ext uri="{D42A27DB-BD31-4B8C-83A1-F6EECF244321}">
                <p14:modId xmlns:p14="http://schemas.microsoft.com/office/powerpoint/2010/main" val="1982381973"/>
              </p:ext>
            </p:extLst>
          </p:nvPr>
        </p:nvGraphicFramePr>
        <p:xfrm>
          <a:off x="-12510" y="1904620"/>
          <a:ext cx="6337110" cy="43437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214006041"/>
              </p:ext>
            </p:extLst>
          </p:nvPr>
        </p:nvGraphicFramePr>
        <p:xfrm>
          <a:off x="5715000" y="2362200"/>
          <a:ext cx="3657600" cy="3530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048000" y="6220599"/>
            <a:ext cx="2438400" cy="307777"/>
          </a:xfrm>
          <a:prstGeom prst="rect">
            <a:avLst/>
          </a:prstGeom>
          <a:noFill/>
        </p:spPr>
        <p:txBody>
          <a:bodyPr wrap="square" rtlCol="0">
            <a:spAutoFit/>
          </a:bodyPr>
          <a:lstStyle/>
          <a:p>
            <a:r>
              <a:rPr lang="en-US" sz="1400" dirty="0" smtClean="0"/>
              <a:t>Source: </a:t>
            </a:r>
            <a:r>
              <a:rPr lang="en-US" sz="1400" dirty="0" err="1" smtClean="0"/>
              <a:t>Schäferhoff</a:t>
            </a:r>
            <a:r>
              <a:rPr lang="en-US" sz="1400" dirty="0"/>
              <a:t> </a:t>
            </a:r>
            <a:r>
              <a:rPr lang="en-US" sz="1400" dirty="0" smtClean="0"/>
              <a:t>et al, 2015</a:t>
            </a:r>
            <a:endParaRPr lang="en-US" sz="1400" dirty="0"/>
          </a:p>
        </p:txBody>
      </p:sp>
    </p:spTree>
    <p:extLst>
      <p:ext uri="{BB962C8B-B14F-4D97-AF65-F5344CB8AC3E}">
        <p14:creationId xmlns:p14="http://schemas.microsoft.com/office/powerpoint/2010/main" val="2001701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aid flows team</a:t>
            </a:r>
            <a:endParaRPr lang="en-US" dirty="0"/>
          </a:p>
        </p:txBody>
      </p:sp>
      <p:sp>
        <p:nvSpPr>
          <p:cNvPr id="6" name="Content Placeholder 4"/>
          <p:cNvSpPr>
            <a:spLocks noGrp="1"/>
          </p:cNvSpPr>
          <p:nvPr>
            <p:ph sz="half" idx="1"/>
          </p:nvPr>
        </p:nvSpPr>
        <p:spPr>
          <a:xfrm>
            <a:off x="381000" y="1417637"/>
            <a:ext cx="4191000" cy="4525963"/>
          </a:xfrm>
        </p:spPr>
        <p:txBody>
          <a:bodyPr>
            <a:noAutofit/>
          </a:bodyPr>
          <a:lstStyle/>
          <a:p>
            <a:pPr>
              <a:lnSpc>
                <a:spcPct val="120000"/>
              </a:lnSpc>
            </a:pPr>
            <a:r>
              <a:rPr lang="en-US" sz="1700" dirty="0" err="1" smtClean="0"/>
              <a:t>Rifat</a:t>
            </a:r>
            <a:r>
              <a:rPr lang="en-US" sz="1700" dirty="0" smtClean="0"/>
              <a:t> </a:t>
            </a:r>
            <a:r>
              <a:rPr lang="en-US" sz="1700" dirty="0" err="1" smtClean="0"/>
              <a:t>Atun</a:t>
            </a:r>
            <a:r>
              <a:rPr lang="en-US" sz="1700" dirty="0" smtClean="0"/>
              <a:t>, </a:t>
            </a:r>
            <a:r>
              <a:rPr lang="en-US" sz="1700" i="1" dirty="0" smtClean="0"/>
              <a:t>Harvard University</a:t>
            </a:r>
          </a:p>
          <a:p>
            <a:pPr>
              <a:lnSpc>
                <a:spcPct val="120000"/>
              </a:lnSpc>
            </a:pPr>
            <a:r>
              <a:rPr lang="en-US" sz="1700" dirty="0" smtClean="0"/>
              <a:t>Eran Bendavid, </a:t>
            </a:r>
            <a:r>
              <a:rPr lang="en-US" sz="1700" i="1" dirty="0" smtClean="0"/>
              <a:t>Stanford University</a:t>
            </a:r>
            <a:endParaRPr lang="en-US" sz="1700" dirty="0"/>
          </a:p>
          <a:p>
            <a:pPr>
              <a:lnSpc>
                <a:spcPct val="120000"/>
              </a:lnSpc>
            </a:pPr>
            <a:r>
              <a:rPr lang="en-US" sz="1700" dirty="0"/>
              <a:t>Nathan Blanchet, </a:t>
            </a:r>
            <a:r>
              <a:rPr lang="en-US" sz="1700" i="1" dirty="0"/>
              <a:t>Results for </a:t>
            </a:r>
            <a:r>
              <a:rPr lang="en-US" sz="1700" i="1" dirty="0" smtClean="0"/>
              <a:t>Development</a:t>
            </a:r>
          </a:p>
          <a:p>
            <a:pPr>
              <a:lnSpc>
                <a:spcPct val="120000"/>
              </a:lnSpc>
            </a:pPr>
            <a:r>
              <a:rPr lang="en-US" sz="1700" dirty="0" smtClean="0"/>
              <a:t>Sara </a:t>
            </a:r>
            <a:r>
              <a:rPr lang="en-US" sz="1700" dirty="0"/>
              <a:t>Fewer, </a:t>
            </a:r>
            <a:r>
              <a:rPr lang="en-US" sz="1700" i="1" dirty="0"/>
              <a:t>University of California, San </a:t>
            </a:r>
            <a:r>
              <a:rPr lang="en-US" sz="1700" i="1" dirty="0" smtClean="0"/>
              <a:t>Francisco</a:t>
            </a:r>
          </a:p>
          <a:p>
            <a:pPr>
              <a:lnSpc>
                <a:spcPct val="120000"/>
              </a:lnSpc>
            </a:pPr>
            <a:r>
              <a:rPr lang="en-US" sz="1700" dirty="0"/>
              <a:t>Robert Hecht, </a:t>
            </a:r>
            <a:r>
              <a:rPr lang="en-US" sz="1700" i="1" dirty="0"/>
              <a:t>Results for </a:t>
            </a:r>
            <a:r>
              <a:rPr lang="en-US" sz="1700" i="1" dirty="0" smtClean="0"/>
              <a:t>Development</a:t>
            </a:r>
            <a:endParaRPr lang="en-US" sz="1700" dirty="0" smtClean="0"/>
          </a:p>
          <a:p>
            <a:pPr>
              <a:lnSpc>
                <a:spcPct val="120000"/>
              </a:lnSpc>
            </a:pPr>
            <a:r>
              <a:rPr lang="en-US" sz="1700" dirty="0" smtClean="0"/>
              <a:t>Dean T. Jamison, </a:t>
            </a:r>
            <a:r>
              <a:rPr lang="en-US" sz="1700" i="1" dirty="0"/>
              <a:t>University of California, San </a:t>
            </a:r>
            <a:r>
              <a:rPr lang="en-US" sz="1700" i="1" dirty="0" smtClean="0"/>
              <a:t>Francisco</a:t>
            </a:r>
          </a:p>
          <a:p>
            <a:pPr>
              <a:lnSpc>
                <a:spcPct val="120000"/>
              </a:lnSpc>
            </a:pPr>
            <a:r>
              <a:rPr lang="en-US" sz="1700" dirty="0" smtClean="0"/>
              <a:t>Keely Jordan, </a:t>
            </a:r>
            <a:r>
              <a:rPr lang="en-US" sz="1700" i="1" dirty="0"/>
              <a:t>University of California, San Francisco</a:t>
            </a:r>
            <a:endParaRPr lang="en-US" sz="1700" dirty="0" smtClean="0"/>
          </a:p>
          <a:p>
            <a:pPr>
              <a:lnSpc>
                <a:spcPct val="120000"/>
              </a:lnSpc>
            </a:pPr>
            <a:r>
              <a:rPr lang="en-US" sz="1700" dirty="0" smtClean="0"/>
              <a:t>Felicia Knaul, </a:t>
            </a:r>
            <a:r>
              <a:rPr lang="en-US" sz="1700" i="1" dirty="0" smtClean="0"/>
              <a:t>University of Miami</a:t>
            </a:r>
          </a:p>
        </p:txBody>
      </p:sp>
      <p:sp>
        <p:nvSpPr>
          <p:cNvPr id="3" name="Content Placeholder 2"/>
          <p:cNvSpPr>
            <a:spLocks noGrp="1"/>
          </p:cNvSpPr>
          <p:nvPr>
            <p:ph sz="half" idx="2"/>
          </p:nvPr>
        </p:nvSpPr>
        <p:spPr>
          <a:xfrm>
            <a:off x="4572000" y="1417637"/>
            <a:ext cx="4191000" cy="4525963"/>
          </a:xfrm>
        </p:spPr>
        <p:txBody>
          <a:bodyPr>
            <a:noAutofit/>
          </a:bodyPr>
          <a:lstStyle/>
          <a:p>
            <a:pPr>
              <a:lnSpc>
                <a:spcPct val="120000"/>
              </a:lnSpc>
            </a:pPr>
            <a:r>
              <a:rPr lang="en-US" sz="1700" dirty="0"/>
              <a:t>Jessica Kraus, </a:t>
            </a:r>
            <a:r>
              <a:rPr lang="en-US" sz="1700" i="1" dirty="0"/>
              <a:t>SEEK Development</a:t>
            </a:r>
            <a:endParaRPr lang="en-US" sz="1700" dirty="0"/>
          </a:p>
          <a:p>
            <a:pPr>
              <a:lnSpc>
                <a:spcPct val="120000"/>
              </a:lnSpc>
            </a:pPr>
            <a:r>
              <a:rPr lang="en-US" sz="1700" dirty="0" smtClean="0"/>
              <a:t>Emil </a:t>
            </a:r>
            <a:r>
              <a:rPr lang="en-US" sz="1700" dirty="0"/>
              <a:t>Richter, </a:t>
            </a:r>
            <a:r>
              <a:rPr lang="en-US" sz="1700" i="1" dirty="0"/>
              <a:t>SEEK Development</a:t>
            </a:r>
            <a:endParaRPr lang="en-US" sz="1700" dirty="0"/>
          </a:p>
          <a:p>
            <a:pPr>
              <a:lnSpc>
                <a:spcPct val="120000"/>
              </a:lnSpc>
            </a:pPr>
            <a:r>
              <a:rPr lang="en-US" sz="1700" dirty="0"/>
              <a:t>Helen </a:t>
            </a:r>
            <a:r>
              <a:rPr lang="en-US" sz="1700" dirty="0" err="1"/>
              <a:t>Saxenian</a:t>
            </a:r>
            <a:r>
              <a:rPr lang="en-US" sz="1700" dirty="0"/>
              <a:t>, </a:t>
            </a:r>
            <a:r>
              <a:rPr lang="en-US" sz="1700" i="1" dirty="0"/>
              <a:t>Results for Development</a:t>
            </a:r>
            <a:endParaRPr lang="en-US" sz="1700" dirty="0"/>
          </a:p>
          <a:p>
            <a:pPr>
              <a:lnSpc>
                <a:spcPct val="120000"/>
              </a:lnSpc>
            </a:pPr>
            <a:r>
              <a:rPr lang="en-US" sz="1700" dirty="0"/>
              <a:t>Marco </a:t>
            </a:r>
            <a:r>
              <a:rPr lang="en-US" sz="1700" dirty="0" err="1"/>
              <a:t>Schäferhoff</a:t>
            </a:r>
            <a:r>
              <a:rPr lang="en-US" sz="1700" dirty="0"/>
              <a:t>, </a:t>
            </a:r>
            <a:r>
              <a:rPr lang="en-US" sz="1700" i="1" dirty="0"/>
              <a:t>SEEK Development</a:t>
            </a:r>
          </a:p>
          <a:p>
            <a:pPr>
              <a:lnSpc>
                <a:spcPct val="120000"/>
              </a:lnSpc>
            </a:pPr>
            <a:r>
              <a:rPr lang="en-US" sz="1700" dirty="0"/>
              <a:t>Christina </a:t>
            </a:r>
            <a:r>
              <a:rPr lang="en-US" sz="1700" dirty="0" err="1"/>
              <a:t>Schrade</a:t>
            </a:r>
            <a:r>
              <a:rPr lang="en-US" sz="1700" dirty="0"/>
              <a:t>, </a:t>
            </a:r>
            <a:r>
              <a:rPr lang="en-US" sz="1700" i="1" dirty="0"/>
              <a:t>SEEK Development</a:t>
            </a:r>
          </a:p>
          <a:p>
            <a:pPr>
              <a:lnSpc>
                <a:spcPct val="120000"/>
              </a:lnSpc>
            </a:pPr>
            <a:r>
              <a:rPr lang="en-US" sz="1700" dirty="0"/>
              <a:t>Milan Thomas, </a:t>
            </a:r>
            <a:r>
              <a:rPr lang="en-US" sz="1700" i="1" dirty="0"/>
              <a:t>Harvard </a:t>
            </a:r>
            <a:r>
              <a:rPr lang="en-US" sz="1700" i="1" dirty="0" smtClean="0"/>
              <a:t>University</a:t>
            </a:r>
            <a:endParaRPr lang="en-US" sz="1700" i="1" dirty="0"/>
          </a:p>
          <a:p>
            <a:pPr>
              <a:lnSpc>
                <a:spcPct val="120000"/>
              </a:lnSpc>
            </a:pPr>
            <a:r>
              <a:rPr lang="en-US" sz="1700" dirty="0"/>
              <a:t>Lawrence </a:t>
            </a:r>
            <a:r>
              <a:rPr lang="en-US" sz="1700" dirty="0" smtClean="0"/>
              <a:t>H. Summers</a:t>
            </a:r>
            <a:r>
              <a:rPr lang="en-US" sz="1700" dirty="0"/>
              <a:t>, </a:t>
            </a:r>
            <a:r>
              <a:rPr lang="en-US" sz="1700" i="1" dirty="0"/>
              <a:t>Harvard </a:t>
            </a:r>
            <a:r>
              <a:rPr lang="en-US" sz="1700" i="1" dirty="0" smtClean="0"/>
              <a:t>University</a:t>
            </a:r>
            <a:endParaRPr lang="en-US" sz="1700" i="1" dirty="0"/>
          </a:p>
          <a:p>
            <a:pPr>
              <a:lnSpc>
                <a:spcPct val="120000"/>
              </a:lnSpc>
            </a:pPr>
            <a:r>
              <a:rPr lang="en-US" sz="1700" dirty="0" err="1"/>
              <a:t>Jesper</a:t>
            </a:r>
            <a:r>
              <a:rPr lang="en-US" sz="1700" dirty="0"/>
              <a:t> </a:t>
            </a:r>
            <a:r>
              <a:rPr lang="en-US" sz="1700" dirty="0" err="1"/>
              <a:t>Sundewall</a:t>
            </a:r>
            <a:r>
              <a:rPr lang="en-US" sz="1700" dirty="0"/>
              <a:t>, </a:t>
            </a:r>
            <a:r>
              <a:rPr lang="en-US" sz="1700" i="1" dirty="0" smtClean="0"/>
              <a:t>Expert </a:t>
            </a:r>
            <a:r>
              <a:rPr lang="en-US" sz="1700" i="1" dirty="0"/>
              <a:t>Group for Aid </a:t>
            </a:r>
            <a:r>
              <a:rPr lang="en-US" sz="1700" i="1" dirty="0" smtClean="0"/>
              <a:t>Studies, Sweden</a:t>
            </a:r>
            <a:endParaRPr lang="en-US" sz="1700" i="1" dirty="0"/>
          </a:p>
          <a:p>
            <a:pPr>
              <a:lnSpc>
                <a:spcPct val="120000"/>
              </a:lnSpc>
            </a:pPr>
            <a:r>
              <a:rPr lang="en-US" sz="1700" dirty="0"/>
              <a:t>Milan Thomas, </a:t>
            </a:r>
            <a:r>
              <a:rPr lang="en-US" sz="1700" i="1" dirty="0"/>
              <a:t>Results for </a:t>
            </a:r>
            <a:r>
              <a:rPr lang="en-US" sz="1700" i="1" dirty="0" smtClean="0"/>
              <a:t>Development</a:t>
            </a:r>
            <a:endParaRPr lang="en-US" sz="1700" dirty="0"/>
          </a:p>
          <a:p>
            <a:r>
              <a:rPr lang="en-US" sz="1700" dirty="0"/>
              <a:t>Gavin Yamey, </a:t>
            </a:r>
            <a:r>
              <a:rPr lang="en-US" sz="1700" i="1" dirty="0"/>
              <a:t>Duke </a:t>
            </a:r>
            <a:r>
              <a:rPr lang="en-US" sz="1700" i="1" dirty="0" smtClean="0"/>
              <a:t>University</a:t>
            </a:r>
            <a:endParaRPr lang="en-US" sz="1700" dirty="0"/>
          </a:p>
        </p:txBody>
      </p:sp>
      <p:sp>
        <p:nvSpPr>
          <p:cNvPr id="5" name="Slide Number Placeholder 4"/>
          <p:cNvSpPr>
            <a:spLocks noGrp="1"/>
          </p:cNvSpPr>
          <p:nvPr>
            <p:ph type="sldNum" sz="quarter" idx="12"/>
          </p:nvPr>
        </p:nvSpPr>
        <p:spPr/>
        <p:txBody>
          <a:bodyPr/>
          <a:lstStyle/>
          <a:p>
            <a:fld id="{1938FB76-EC37-4676-96EF-A27161A3096A}" type="slidenum">
              <a:rPr lang="en-US" smtClean="0"/>
              <a:t>18</a:t>
            </a:fld>
            <a:endParaRPr lang="en-US" dirty="0"/>
          </a:p>
        </p:txBody>
      </p:sp>
    </p:spTree>
    <p:extLst>
      <p:ext uri="{BB962C8B-B14F-4D97-AF65-F5344CB8AC3E}">
        <p14:creationId xmlns:p14="http://schemas.microsoft.com/office/powerpoint/2010/main" val="782023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3836" y="1524000"/>
            <a:ext cx="6477000" cy="3924151"/>
          </a:xfrm>
          <a:prstGeom prst="rect">
            <a:avLst/>
          </a:prstGeom>
          <a:noFill/>
        </p:spPr>
        <p:txBody>
          <a:bodyPr wrap="square" rtlCol="0">
            <a:spAutoFit/>
          </a:bodyPr>
          <a:lstStyle/>
          <a:p>
            <a:pPr>
              <a:lnSpc>
                <a:spcPct val="150000"/>
              </a:lnSpc>
            </a:pPr>
            <a:r>
              <a:rPr lang="en-US" sz="5400" b="1" dirty="0" smtClean="0">
                <a:solidFill>
                  <a:schemeClr val="accent1"/>
                </a:solidFill>
              </a:rPr>
              <a:t>GlobalHealth2035.org</a:t>
            </a:r>
            <a:endParaRPr lang="en-US" sz="5400" b="1" dirty="0">
              <a:solidFill>
                <a:schemeClr val="accent1"/>
              </a:solidFill>
            </a:endParaRPr>
          </a:p>
          <a:p>
            <a:pPr algn="ctr">
              <a:lnSpc>
                <a:spcPct val="150000"/>
              </a:lnSpc>
            </a:pPr>
            <a:endParaRPr lang="en-US" sz="2800" b="1" dirty="0" smtClean="0">
              <a:solidFill>
                <a:schemeClr val="accent1"/>
              </a:solidFill>
            </a:endParaRPr>
          </a:p>
          <a:p>
            <a:pPr algn="ctr">
              <a:lnSpc>
                <a:spcPct val="150000"/>
              </a:lnSpc>
            </a:pPr>
            <a:r>
              <a:rPr lang="en-US" sz="2800" b="1" dirty="0" smtClean="0">
                <a:solidFill>
                  <a:schemeClr val="accent1"/>
                </a:solidFill>
              </a:rPr>
              <a:t>@globlhealth2035</a:t>
            </a:r>
            <a:endParaRPr lang="en-US" sz="2800" b="1" dirty="0">
              <a:solidFill>
                <a:schemeClr val="accent1"/>
              </a:solidFill>
            </a:endParaRPr>
          </a:p>
          <a:p>
            <a:pPr algn="ctr">
              <a:lnSpc>
                <a:spcPct val="150000"/>
              </a:lnSpc>
            </a:pPr>
            <a:r>
              <a:rPr lang="en-US" sz="2800" b="1" dirty="0" smtClean="0">
                <a:solidFill>
                  <a:schemeClr val="accent1"/>
                </a:solidFill>
              </a:rPr>
              <a:t>@</a:t>
            </a:r>
            <a:r>
              <a:rPr lang="en-US" sz="2800" b="1" dirty="0" err="1" smtClean="0">
                <a:solidFill>
                  <a:schemeClr val="accent1"/>
                </a:solidFill>
              </a:rPr>
              <a:t>LHSummers</a:t>
            </a:r>
            <a:endParaRPr lang="en-US" sz="2800" b="1" dirty="0" smtClean="0">
              <a:solidFill>
                <a:schemeClr val="accent1"/>
              </a:solidFill>
            </a:endParaRPr>
          </a:p>
          <a:p>
            <a:pPr algn="ctr">
              <a:lnSpc>
                <a:spcPct val="150000"/>
              </a:lnSpc>
            </a:pPr>
            <a:r>
              <a:rPr lang="en-US" sz="2800" b="1" dirty="0">
                <a:solidFill>
                  <a:schemeClr val="accent1"/>
                </a:solidFill>
              </a:rPr>
              <a:t>#</a:t>
            </a:r>
            <a:r>
              <a:rPr lang="en-US" sz="2800" b="1" dirty="0" smtClean="0">
                <a:solidFill>
                  <a:schemeClr val="accent1"/>
                </a:solidFill>
              </a:rPr>
              <a:t>GH2035</a:t>
            </a:r>
            <a:endParaRPr lang="en-US" sz="2800" b="1" dirty="0">
              <a:solidFill>
                <a:schemeClr val="accent1"/>
              </a:solidFill>
            </a:endParaRPr>
          </a:p>
        </p:txBody>
      </p:sp>
      <p:sp>
        <p:nvSpPr>
          <p:cNvPr id="8" name="Title 7"/>
          <p:cNvSpPr>
            <a:spLocks noGrp="1"/>
          </p:cNvSpPr>
          <p:nvPr>
            <p:ph type="title"/>
          </p:nvPr>
        </p:nvSpPr>
        <p:spPr/>
        <p:txBody>
          <a:bodyPr/>
          <a:lstStyle/>
          <a:p>
            <a:r>
              <a:rPr lang="en-US" dirty="0" smtClean="0"/>
              <a:t>Thank you</a:t>
            </a:r>
            <a:endParaRPr lang="en-US" dirty="0"/>
          </a:p>
        </p:txBody>
      </p:sp>
      <p:sp>
        <p:nvSpPr>
          <p:cNvPr id="5" name="Slide Number Placeholder 4"/>
          <p:cNvSpPr>
            <a:spLocks noGrp="1"/>
          </p:cNvSpPr>
          <p:nvPr>
            <p:ph type="sldNum" sz="quarter" idx="12"/>
          </p:nvPr>
        </p:nvSpPr>
        <p:spPr/>
        <p:txBody>
          <a:bodyPr/>
          <a:lstStyle/>
          <a:p>
            <a:pPr>
              <a:defRPr/>
            </a:pPr>
            <a:fld id="{A711C2DD-F5E9-4943-965A-9C9CF7755B5F}" type="slidenum">
              <a:rPr lang="en-US" smtClean="0"/>
              <a:pPr>
                <a:defRPr/>
              </a:pPr>
              <a:t>19</a:t>
            </a:fld>
            <a:endParaRPr lang="en-US" dirty="0"/>
          </a:p>
        </p:txBody>
      </p:sp>
    </p:spTree>
    <p:extLst>
      <p:ext uri="{BB962C8B-B14F-4D97-AF65-F5344CB8AC3E}">
        <p14:creationId xmlns:p14="http://schemas.microsoft.com/office/powerpoint/2010/main" val="2379675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711C2DD-F5E9-4943-965A-9C9CF7755B5F}" type="slidenum">
              <a:rPr lang="en-US" smtClean="0"/>
              <a:pPr>
                <a:defRPr/>
              </a:pPr>
              <a:t>2</a:t>
            </a:fld>
            <a:endParaRPr lang="en-US" dirty="0"/>
          </a:p>
        </p:txBody>
      </p:sp>
      <p:pic>
        <p:nvPicPr>
          <p:cNvPr id="5" name="Picture 3" descr="C:\Users\FewerS\Pictures\GH2035 report pic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72" y="1219200"/>
            <a:ext cx="8617120" cy="341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41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82934"/>
          </a:xfrm>
        </p:spPr>
        <p:txBody>
          <a:bodyPr>
            <a:noAutofit/>
          </a:bodyPr>
          <a:lstStyle/>
          <a:p>
            <a:r>
              <a:rPr lang="en-US" sz="3000" dirty="0" smtClean="0"/>
              <a:t>Convergence, divergence, and a second convergence</a:t>
            </a:r>
            <a:endParaRPr lang="en-US" sz="30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002" y="1071099"/>
            <a:ext cx="5110598" cy="502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938FB76-EC37-4676-96EF-A27161A3096A}" type="slidenum">
              <a:rPr lang="en-US" smtClean="0"/>
              <a:t>3</a:t>
            </a:fld>
            <a:endParaRPr lang="en-US" dirty="0"/>
          </a:p>
        </p:txBody>
      </p:sp>
    </p:spTree>
    <p:extLst>
      <p:ext uri="{BB962C8B-B14F-4D97-AF65-F5344CB8AC3E}">
        <p14:creationId xmlns:p14="http://schemas.microsoft.com/office/powerpoint/2010/main" val="811671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Now on cusp of a historical achievement:</a:t>
            </a:r>
            <a:br>
              <a:rPr lang="en-US" sz="3200" dirty="0" smtClean="0"/>
            </a:br>
            <a:r>
              <a:rPr lang="en-US" sz="3200" i="1" dirty="0" smtClean="0"/>
              <a:t>Nearly</a:t>
            </a:r>
            <a:r>
              <a:rPr lang="en-US" sz="3200" dirty="0" smtClean="0"/>
              <a:t> </a:t>
            </a:r>
            <a:r>
              <a:rPr lang="en-US" sz="3200" i="1" dirty="0" smtClean="0"/>
              <a:t>all </a:t>
            </a:r>
            <a:r>
              <a:rPr lang="en-US" sz="3200" i="1" dirty="0"/>
              <a:t>c</a:t>
            </a:r>
            <a:r>
              <a:rPr lang="en-US" sz="3200" i="1" dirty="0" smtClean="0"/>
              <a:t>ountries </a:t>
            </a:r>
            <a:r>
              <a:rPr lang="en-US" sz="3200" dirty="0" smtClean="0"/>
              <a:t>could converge by 2035</a:t>
            </a:r>
            <a:endParaRPr lang="en-US" sz="3200" dirty="0"/>
          </a:p>
        </p:txBody>
      </p:sp>
      <p:sp>
        <p:nvSpPr>
          <p:cNvPr id="3" name="TextBox 2"/>
          <p:cNvSpPr txBox="1"/>
          <p:nvPr/>
        </p:nvSpPr>
        <p:spPr>
          <a:xfrm>
            <a:off x="2438400" y="2514600"/>
            <a:ext cx="4800600" cy="369332"/>
          </a:xfrm>
          <a:prstGeom prst="rect">
            <a:avLst/>
          </a:prstGeom>
          <a:noFill/>
        </p:spPr>
        <p:txBody>
          <a:bodyPr wrap="square" rtlCol="0">
            <a:spAutoFit/>
          </a:bodyPr>
          <a:lstStyle/>
          <a:p>
            <a:endParaRPr lang="en-US" dirty="0"/>
          </a:p>
        </p:txBody>
      </p:sp>
      <p:pic>
        <p:nvPicPr>
          <p:cNvPr id="6" name="Picture 5" descr="Gates Graph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24000"/>
            <a:ext cx="7702408" cy="4114800"/>
          </a:xfrm>
          <a:prstGeom prst="rect">
            <a:avLst/>
          </a:prstGeom>
        </p:spPr>
      </p:pic>
      <p:sp>
        <p:nvSpPr>
          <p:cNvPr id="4" name="Slide Number Placeholder 3"/>
          <p:cNvSpPr>
            <a:spLocks noGrp="1"/>
          </p:cNvSpPr>
          <p:nvPr>
            <p:ph type="sldNum" sz="quarter" idx="12"/>
          </p:nvPr>
        </p:nvSpPr>
        <p:spPr/>
        <p:txBody>
          <a:bodyPr/>
          <a:lstStyle/>
          <a:p>
            <a:fld id="{1938FB76-EC37-4676-96EF-A27161A3096A}" type="slidenum">
              <a:rPr lang="en-US" smtClean="0"/>
              <a:t>4</a:t>
            </a:fld>
            <a:endParaRPr lang="en-US" dirty="0"/>
          </a:p>
        </p:txBody>
      </p:sp>
    </p:spTree>
    <p:extLst>
      <p:ext uri="{BB962C8B-B14F-4D97-AF65-F5344CB8AC3E}">
        <p14:creationId xmlns:p14="http://schemas.microsoft.com/office/powerpoint/2010/main" val="3592744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S</a:t>
            </a:r>
            <a:r>
              <a:rPr lang="en-US" dirty="0" smtClean="0"/>
              <a:t>ources of income to fund convergence</a:t>
            </a:r>
            <a:endParaRPr lang="en-US" dirty="0"/>
          </a:p>
        </p:txBody>
      </p:sp>
      <p:graphicFrame>
        <p:nvGraphicFramePr>
          <p:cNvPr id="4" name="Diagram 3"/>
          <p:cNvGraphicFramePr/>
          <p:nvPr>
            <p:extLst>
              <p:ext uri="{D42A27DB-BD31-4B8C-83A1-F6EECF244321}">
                <p14:modId xmlns:p14="http://schemas.microsoft.com/office/powerpoint/2010/main" val="450493050"/>
              </p:ext>
            </p:extLst>
          </p:nvPr>
        </p:nvGraphicFramePr>
        <p:xfrm>
          <a:off x="533400" y="1066800"/>
          <a:ext cx="8297333" cy="460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938FB76-EC37-4676-96EF-A27161A3096A}" type="slidenum">
              <a:rPr lang="en-US" smtClean="0"/>
              <a:t>5</a:t>
            </a:fld>
            <a:endParaRPr lang="en-US" dirty="0"/>
          </a:p>
        </p:txBody>
      </p:sp>
    </p:spTree>
    <p:extLst>
      <p:ext uri="{BB962C8B-B14F-4D97-AF65-F5344CB8AC3E}">
        <p14:creationId xmlns:p14="http://schemas.microsoft.com/office/powerpoint/2010/main" val="2216236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01" t="33574" r="41235" b="46483"/>
          <a:stretch/>
        </p:blipFill>
        <p:spPr bwMode="auto">
          <a:xfrm>
            <a:off x="1561512" y="1266093"/>
            <a:ext cx="7314863" cy="175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457200" y="152400"/>
            <a:ext cx="8229600" cy="1143000"/>
          </a:xfrm>
        </p:spPr>
        <p:txBody>
          <a:bodyPr>
            <a:noAutofit/>
          </a:bodyPr>
          <a:lstStyle/>
          <a:p>
            <a:r>
              <a:rPr lang="en-US" dirty="0" smtClean="0"/>
              <a:t>Ebola </a:t>
            </a:r>
            <a:r>
              <a:rPr lang="en-US" dirty="0"/>
              <a:t>was a ‘stress test’ on health </a:t>
            </a:r>
            <a:r>
              <a:rPr lang="en-US" dirty="0" smtClean="0"/>
              <a:t>systems</a:t>
            </a:r>
            <a:endParaRPr lang="en-US" dirty="0"/>
          </a:p>
        </p:txBody>
      </p:sp>
      <p:sp>
        <p:nvSpPr>
          <p:cNvPr id="5" name="Slide Number Placeholder 4"/>
          <p:cNvSpPr>
            <a:spLocks noGrp="1"/>
          </p:cNvSpPr>
          <p:nvPr>
            <p:ph type="sldNum" sz="quarter" idx="12"/>
          </p:nvPr>
        </p:nvSpPr>
        <p:spPr/>
        <p:txBody>
          <a:bodyPr/>
          <a:lstStyle/>
          <a:p>
            <a:fld id="{1938FB76-EC37-4676-96EF-A27161A3096A}" type="slidenum">
              <a:rPr lang="en-US" smtClean="0"/>
              <a:t>6</a:t>
            </a:fld>
            <a:endParaRPr lang="en-US" dirty="0"/>
          </a:p>
        </p:txBody>
      </p:sp>
      <p:pic>
        <p:nvPicPr>
          <p:cNvPr id="1029" name="Picture 5" descr="In this Sept. 24, 2014 photo, nurse Dalila Martinez, trainer of the Cuban medical team to travel to Sierra Leone, enters a tent during a practice drill at a training camp, in Havana, Cuba. Cuba's health ministry is sending more than 160 health workers to help stop the raging Ebola outbreak in Sierra Leone in early October. They will stay for six months. (AP Photo/Ladyrene Perez, Cubadeb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48000"/>
            <a:ext cx="5358626" cy="301423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9539" t="8392" r="10708" b="4282"/>
          <a:stretch/>
        </p:blipFill>
        <p:spPr bwMode="auto">
          <a:xfrm>
            <a:off x="42201" y="1180514"/>
            <a:ext cx="1519311" cy="209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305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Poverty and disease burden now predominantly in middle-income countries</a:t>
            </a:r>
            <a:endParaRPr lang="en-US" dirty="0"/>
          </a:p>
        </p:txBody>
      </p:sp>
      <p:sp>
        <p:nvSpPr>
          <p:cNvPr id="3" name="Content Placeholder 2"/>
          <p:cNvSpPr>
            <a:spLocks noGrp="1"/>
          </p:cNvSpPr>
          <p:nvPr>
            <p:ph idx="1"/>
          </p:nvPr>
        </p:nvSpPr>
        <p:spPr/>
        <p:txBody>
          <a:bodyPr>
            <a:normAutofit/>
          </a:bodyPr>
          <a:lstStyle/>
          <a:p>
            <a:r>
              <a:rPr lang="en-US" dirty="0" smtClean="0"/>
              <a:t>About three </a:t>
            </a:r>
            <a:r>
              <a:rPr lang="en-US" dirty="0"/>
              <a:t>quarters of the world’s poor now live in middle-income </a:t>
            </a:r>
            <a:r>
              <a:rPr lang="en-US" dirty="0" smtClean="0"/>
              <a:t>countries. </a:t>
            </a:r>
          </a:p>
          <a:p>
            <a:endParaRPr lang="en-US" dirty="0" smtClean="0"/>
          </a:p>
          <a:p>
            <a:r>
              <a:rPr lang="en-US" dirty="0" smtClean="0"/>
              <a:t>Three middle-income countries account for almost half of the world’s extreme poor (India, Nigeria, and China).</a:t>
            </a:r>
          </a:p>
          <a:p>
            <a:pPr marL="0" indent="0">
              <a:buNone/>
            </a:pPr>
            <a:endParaRPr lang="en-US" dirty="0" smtClean="0"/>
          </a:p>
          <a:p>
            <a:r>
              <a:rPr lang="en-US" dirty="0" smtClean="0"/>
              <a:t>70% of the global burden of disease is now located in middle-income countries.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938FB76-EC37-4676-96EF-A27161A3096A}" type="slidenum">
              <a:rPr lang="en-US" smtClean="0"/>
              <a:t>7</a:t>
            </a:fld>
            <a:endParaRPr lang="en-US" dirty="0"/>
          </a:p>
        </p:txBody>
      </p:sp>
    </p:spTree>
    <p:extLst>
      <p:ext uri="{BB962C8B-B14F-4D97-AF65-F5344CB8AC3E}">
        <p14:creationId xmlns:p14="http://schemas.microsoft.com/office/powerpoint/2010/main" val="2559563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100" dirty="0" smtClean="0"/>
              <a:t>Multidrug-resistant tuberculosis is predominantly a middle-income country problem</a:t>
            </a:r>
            <a:endParaRPr lang="en-US" sz="3100" dirty="0"/>
          </a:p>
        </p:txBody>
      </p:sp>
      <p:sp>
        <p:nvSpPr>
          <p:cNvPr id="4" name="Slide Number Placeholder 3"/>
          <p:cNvSpPr>
            <a:spLocks noGrp="1"/>
          </p:cNvSpPr>
          <p:nvPr>
            <p:ph type="sldNum" sz="quarter" idx="12"/>
          </p:nvPr>
        </p:nvSpPr>
        <p:spPr/>
        <p:txBody>
          <a:bodyPr/>
          <a:lstStyle/>
          <a:p>
            <a:fld id="{1938FB76-EC37-4676-96EF-A27161A3096A}" type="slidenum">
              <a:rPr lang="en-US" smtClean="0"/>
              <a:t>8</a:t>
            </a:fld>
            <a:endParaRPr lang="en-US" dirty="0"/>
          </a:p>
        </p:txBody>
      </p:sp>
      <p:pic>
        <p:nvPicPr>
          <p:cNvPr id="4101" name="Picture 5" descr="C:\Users\FewerS\Pictures\GH2035 fig9 C - MDRTB.png"/>
          <p:cNvPicPr>
            <a:picLocks noChangeAspect="1" noChangeArrowheads="1"/>
          </p:cNvPicPr>
          <p:nvPr/>
        </p:nvPicPr>
        <p:blipFill rotWithShape="1">
          <a:blip r:embed="rId3">
            <a:extLst>
              <a:ext uri="{28A0092B-C50C-407E-A947-70E740481C1C}">
                <a14:useLocalDpi xmlns:a14="http://schemas.microsoft.com/office/drawing/2010/main" val="0"/>
              </a:ext>
            </a:extLst>
          </a:blip>
          <a:srcRect l="3866" t="6416" b="5273"/>
          <a:stretch/>
        </p:blipFill>
        <p:spPr bwMode="auto">
          <a:xfrm>
            <a:off x="4215130" y="1352842"/>
            <a:ext cx="4547870" cy="48955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2209800"/>
            <a:ext cx="4038600" cy="1938992"/>
          </a:xfrm>
          <a:prstGeom prst="rect">
            <a:avLst/>
          </a:prstGeom>
          <a:noFill/>
        </p:spPr>
        <p:txBody>
          <a:bodyPr wrap="square" rtlCol="0">
            <a:spAutoFit/>
          </a:bodyPr>
          <a:lstStyle/>
          <a:p>
            <a:r>
              <a:rPr lang="en-US" sz="2000" b="1" dirty="0"/>
              <a:t>Worldwide distribution of multidrug-resistant tuberculosis cases by country income level, </a:t>
            </a:r>
            <a:r>
              <a:rPr lang="en-US" sz="2000" b="1" dirty="0" smtClean="0"/>
              <a:t>2011</a:t>
            </a:r>
          </a:p>
          <a:p>
            <a:endParaRPr lang="en-US" sz="2000" b="1" dirty="0"/>
          </a:p>
          <a:p>
            <a:r>
              <a:rPr lang="en-US" sz="2000" dirty="0"/>
              <a:t>Total </a:t>
            </a:r>
            <a:r>
              <a:rPr lang="en-US" sz="2000" dirty="0" smtClean="0"/>
              <a:t>multidrug-resistant cases: </a:t>
            </a:r>
          </a:p>
          <a:p>
            <a:r>
              <a:rPr lang="en-US" sz="2000" dirty="0" smtClean="0"/>
              <a:t>300,000</a:t>
            </a:r>
            <a:endParaRPr lang="en-US" sz="2000" dirty="0"/>
          </a:p>
        </p:txBody>
      </p:sp>
    </p:spTree>
    <p:extLst>
      <p:ext uri="{BB962C8B-B14F-4D97-AF65-F5344CB8AC3E}">
        <p14:creationId xmlns:p14="http://schemas.microsoft.com/office/powerpoint/2010/main" val="1731456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38FB76-EC37-4676-96EF-A27161A3096A}" type="slidenum">
              <a:rPr lang="en-US" smtClean="0"/>
              <a:t>9</a:t>
            </a:fld>
            <a:endParaRPr lang="en-US" dirty="0"/>
          </a:p>
        </p:txBody>
      </p:sp>
      <p:pic>
        <p:nvPicPr>
          <p:cNvPr id="6" name="Picture 3" descr="C:\Users\FewerS\Pictures\TL donor financing pic.png"/>
          <p:cNvPicPr>
            <a:picLocks noChangeAspect="1" noChangeArrowheads="1"/>
          </p:cNvPicPr>
          <p:nvPr/>
        </p:nvPicPr>
        <p:blipFill rotWithShape="1">
          <a:blip r:embed="rId2">
            <a:extLst>
              <a:ext uri="{28A0092B-C50C-407E-A947-70E740481C1C}">
                <a14:useLocalDpi xmlns:a14="http://schemas.microsoft.com/office/drawing/2010/main" val="0"/>
              </a:ext>
            </a:extLst>
          </a:blip>
          <a:srcRect l="4208" t="41418" r="19951" b="22664"/>
          <a:stretch/>
        </p:blipFill>
        <p:spPr bwMode="auto">
          <a:xfrm>
            <a:off x="254766" y="2008239"/>
            <a:ext cx="8584434" cy="164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06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Deck for UNGA Talk (Summers)">
  <a:themeElements>
    <a:clrScheme name="Global Health 2035">
      <a:dk1>
        <a:srgbClr val="53565A"/>
      </a:dk1>
      <a:lt1>
        <a:sysClr val="window" lastClr="FFFFFF"/>
      </a:lt1>
      <a:dk2>
        <a:srgbClr val="1F497D"/>
      </a:dk2>
      <a:lt2>
        <a:srgbClr val="EEECE1"/>
      </a:lt2>
      <a:accent1>
        <a:srgbClr val="00AEEF"/>
      </a:accent1>
      <a:accent2>
        <a:srgbClr val="EC008C"/>
      </a:accent2>
      <a:accent3>
        <a:srgbClr val="F9C606"/>
      </a:accent3>
      <a:accent4>
        <a:srgbClr val="EE3124"/>
      </a:accent4>
      <a:accent5>
        <a:srgbClr val="FFA3DA"/>
      </a:accent5>
      <a:accent6>
        <a:srgbClr val="FCE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 Deck for UNGA Talk (Summers)</Template>
  <TotalTime>2694</TotalTime>
  <Words>917</Words>
  <Application>Microsoft Office PowerPoint</Application>
  <PresentationFormat>On-screen Show (4:3)</PresentationFormat>
  <Paragraphs>174</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Slide Deck for UNGA Talk (Summers)</vt:lpstr>
      <vt:lpstr>PowerPoint Presentation</vt:lpstr>
      <vt:lpstr>PowerPoint Presentation</vt:lpstr>
      <vt:lpstr>Convergence, divergence, and a second convergence</vt:lpstr>
      <vt:lpstr>Now on cusp of a historical achievement: Nearly all countries could converge by 2035</vt:lpstr>
      <vt:lpstr>Sources of income to fund convergence</vt:lpstr>
      <vt:lpstr>Ebola was a ‘stress test’ on health systems</vt:lpstr>
      <vt:lpstr>Poverty and disease burden now predominantly in middle-income countries</vt:lpstr>
      <vt:lpstr>Multidrug-resistant tuberculosis is predominantly a middle-income country problem</vt:lpstr>
      <vt:lpstr>PowerPoint Presentation</vt:lpstr>
      <vt:lpstr>Rationale for new study</vt:lpstr>
      <vt:lpstr>ODA+ for health: A more comprehensive picture of donor support for health</vt:lpstr>
      <vt:lpstr>Classification of donor financing for health</vt:lpstr>
      <vt:lpstr>Multilaterals and global functions</vt:lpstr>
      <vt:lpstr>ODA+ for health: Global vs. country-specific functions</vt:lpstr>
      <vt:lpstr>Spending on global functions by eight donors, 2013, as a % of total ODA+ for health</vt:lpstr>
      <vt:lpstr>Policy Implications</vt:lpstr>
      <vt:lpstr>Allocation of education aid</vt:lpstr>
      <vt:lpstr>Functional aid flows team</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Fewer, Sara</cp:lastModifiedBy>
  <cp:revision>95</cp:revision>
  <cp:lastPrinted>2015-10-21T18:24:25Z</cp:lastPrinted>
  <dcterms:created xsi:type="dcterms:W3CDTF">2014-09-22T19:09:54Z</dcterms:created>
  <dcterms:modified xsi:type="dcterms:W3CDTF">2015-10-22T19:50:21Z</dcterms:modified>
</cp:coreProperties>
</file>